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61"/>
  </p:notesMasterIdLst>
  <p:sldIdLst>
    <p:sldId id="256" r:id="rId2"/>
    <p:sldId id="257" r:id="rId3"/>
    <p:sldId id="259" r:id="rId4"/>
    <p:sldId id="262" r:id="rId5"/>
    <p:sldId id="260" r:id="rId6"/>
    <p:sldId id="287" r:id="rId7"/>
    <p:sldId id="267" r:id="rId8"/>
    <p:sldId id="270" r:id="rId9"/>
    <p:sldId id="271" r:id="rId10"/>
    <p:sldId id="272" r:id="rId11"/>
    <p:sldId id="273" r:id="rId12"/>
    <p:sldId id="274" r:id="rId13"/>
    <p:sldId id="268" r:id="rId14"/>
    <p:sldId id="279" r:id="rId15"/>
    <p:sldId id="275" r:id="rId16"/>
    <p:sldId id="280" r:id="rId17"/>
    <p:sldId id="276" r:id="rId18"/>
    <p:sldId id="281" r:id="rId19"/>
    <p:sldId id="277" r:id="rId20"/>
    <p:sldId id="278" r:id="rId21"/>
    <p:sldId id="282" r:id="rId22"/>
    <p:sldId id="283" r:id="rId23"/>
    <p:sldId id="335" r:id="rId24"/>
    <p:sldId id="333" r:id="rId25"/>
    <p:sldId id="263" r:id="rId26"/>
    <p:sldId id="332" r:id="rId27"/>
    <p:sldId id="338" r:id="rId28"/>
    <p:sldId id="264" r:id="rId29"/>
    <p:sldId id="284" r:id="rId30"/>
    <p:sldId id="336" r:id="rId31"/>
    <p:sldId id="337" r:id="rId32"/>
    <p:sldId id="285" r:id="rId33"/>
    <p:sldId id="286" r:id="rId34"/>
    <p:sldId id="349" r:id="rId35"/>
    <p:sldId id="358" r:id="rId36"/>
    <p:sldId id="359" r:id="rId37"/>
    <p:sldId id="360" r:id="rId38"/>
    <p:sldId id="361" r:id="rId39"/>
    <p:sldId id="362" r:id="rId40"/>
    <p:sldId id="363" r:id="rId41"/>
    <p:sldId id="364" r:id="rId42"/>
    <p:sldId id="365" r:id="rId43"/>
    <p:sldId id="290" r:id="rId44"/>
    <p:sldId id="366" r:id="rId45"/>
    <p:sldId id="367" r:id="rId46"/>
    <p:sldId id="368" r:id="rId47"/>
    <p:sldId id="312" r:id="rId48"/>
    <p:sldId id="339" r:id="rId49"/>
    <p:sldId id="340" r:id="rId50"/>
    <p:sldId id="292" r:id="rId51"/>
    <p:sldId id="369" r:id="rId52"/>
    <p:sldId id="370" r:id="rId53"/>
    <p:sldId id="396" r:id="rId54"/>
    <p:sldId id="397" r:id="rId55"/>
    <p:sldId id="398" r:id="rId56"/>
    <p:sldId id="399" r:id="rId57"/>
    <p:sldId id="400" r:id="rId58"/>
    <p:sldId id="401"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297" r:id="rId78"/>
    <p:sldId id="298" r:id="rId79"/>
    <p:sldId id="299" r:id="rId80"/>
    <p:sldId id="300" r:id="rId81"/>
    <p:sldId id="296" r:id="rId82"/>
    <p:sldId id="430" r:id="rId83"/>
    <p:sldId id="301" r:id="rId84"/>
    <p:sldId id="302" r:id="rId85"/>
    <p:sldId id="303" r:id="rId86"/>
    <p:sldId id="304" r:id="rId87"/>
    <p:sldId id="404" r:id="rId88"/>
    <p:sldId id="405" r:id="rId89"/>
    <p:sldId id="402" r:id="rId90"/>
    <p:sldId id="305" r:id="rId91"/>
    <p:sldId id="306" r:id="rId92"/>
    <p:sldId id="403" r:id="rId93"/>
    <p:sldId id="308" r:id="rId94"/>
    <p:sldId id="310" r:id="rId95"/>
    <p:sldId id="309" r:id="rId96"/>
    <p:sldId id="311" r:id="rId97"/>
    <p:sldId id="407" r:id="rId98"/>
    <p:sldId id="408" r:id="rId99"/>
    <p:sldId id="409" r:id="rId100"/>
    <p:sldId id="410" r:id="rId101"/>
    <p:sldId id="411" r:id="rId102"/>
    <p:sldId id="412" r:id="rId103"/>
    <p:sldId id="413" r:id="rId104"/>
    <p:sldId id="414" r:id="rId105"/>
    <p:sldId id="415" r:id="rId106"/>
    <p:sldId id="416" r:id="rId107"/>
    <p:sldId id="417" r:id="rId108"/>
    <p:sldId id="418" r:id="rId109"/>
    <p:sldId id="419" r:id="rId110"/>
    <p:sldId id="420" r:id="rId111"/>
    <p:sldId id="421" r:id="rId112"/>
    <p:sldId id="422" r:id="rId113"/>
    <p:sldId id="423" r:id="rId114"/>
    <p:sldId id="424" r:id="rId115"/>
    <p:sldId id="425" r:id="rId116"/>
    <p:sldId id="426" r:id="rId117"/>
    <p:sldId id="427" r:id="rId118"/>
    <p:sldId id="317" r:id="rId119"/>
    <p:sldId id="428" r:id="rId120"/>
    <p:sldId id="429" r:id="rId121"/>
    <p:sldId id="324" r:id="rId122"/>
    <p:sldId id="318" r:id="rId123"/>
    <p:sldId id="319" r:id="rId124"/>
    <p:sldId id="320" r:id="rId125"/>
    <p:sldId id="321" r:id="rId126"/>
    <p:sldId id="295" r:id="rId127"/>
    <p:sldId id="431" r:id="rId128"/>
    <p:sldId id="449" r:id="rId129"/>
    <p:sldId id="448" r:id="rId130"/>
    <p:sldId id="451" r:id="rId131"/>
    <p:sldId id="450" r:id="rId132"/>
    <p:sldId id="452" r:id="rId133"/>
    <p:sldId id="453" r:id="rId134"/>
    <p:sldId id="454" r:id="rId135"/>
    <p:sldId id="455" r:id="rId136"/>
    <p:sldId id="456" r:id="rId137"/>
    <p:sldId id="432" r:id="rId138"/>
    <p:sldId id="433" r:id="rId139"/>
    <p:sldId id="434" r:id="rId140"/>
    <p:sldId id="435" r:id="rId141"/>
    <p:sldId id="436" r:id="rId142"/>
    <p:sldId id="437" r:id="rId143"/>
    <p:sldId id="438" r:id="rId144"/>
    <p:sldId id="439" r:id="rId145"/>
    <p:sldId id="440" r:id="rId146"/>
    <p:sldId id="457" r:id="rId147"/>
    <p:sldId id="458" r:id="rId148"/>
    <p:sldId id="459" r:id="rId149"/>
    <p:sldId id="460" r:id="rId150"/>
    <p:sldId id="464" r:id="rId151"/>
    <p:sldId id="462" r:id="rId152"/>
    <p:sldId id="470" r:id="rId153"/>
    <p:sldId id="463" r:id="rId154"/>
    <p:sldId id="465" r:id="rId155"/>
    <p:sldId id="466" r:id="rId156"/>
    <p:sldId id="469" r:id="rId157"/>
    <p:sldId id="467" r:id="rId158"/>
    <p:sldId id="471" r:id="rId159"/>
    <p:sldId id="468" r:id="rId160"/>
  </p:sldIdLst>
  <p:sldSz cx="9144000" cy="6858000" type="screen4x3"/>
  <p:notesSz cx="6858000" cy="9144000"/>
  <p:defaultTextStyle>
    <a:defPPr>
      <a:defRPr lang="fr-FR"/>
    </a:defPPr>
    <a:lvl1pPr algn="l" rtl="0" fontAlgn="base">
      <a:spcBef>
        <a:spcPct val="0"/>
      </a:spcBef>
      <a:spcAft>
        <a:spcPct val="0"/>
      </a:spcAft>
      <a:defRPr sz="2800" b="1" kern="1200">
        <a:solidFill>
          <a:schemeClr val="accent2"/>
        </a:solidFill>
        <a:latin typeface="Arial" charset="0"/>
        <a:ea typeface="+mn-ea"/>
        <a:cs typeface="+mn-cs"/>
      </a:defRPr>
    </a:lvl1pPr>
    <a:lvl2pPr marL="457200" algn="l" rtl="0" fontAlgn="base">
      <a:spcBef>
        <a:spcPct val="0"/>
      </a:spcBef>
      <a:spcAft>
        <a:spcPct val="0"/>
      </a:spcAft>
      <a:defRPr sz="2800" b="1" kern="1200">
        <a:solidFill>
          <a:schemeClr val="accent2"/>
        </a:solidFill>
        <a:latin typeface="Arial" charset="0"/>
        <a:ea typeface="+mn-ea"/>
        <a:cs typeface="+mn-cs"/>
      </a:defRPr>
    </a:lvl2pPr>
    <a:lvl3pPr marL="914400" algn="l" rtl="0" fontAlgn="base">
      <a:spcBef>
        <a:spcPct val="0"/>
      </a:spcBef>
      <a:spcAft>
        <a:spcPct val="0"/>
      </a:spcAft>
      <a:defRPr sz="2800" b="1" kern="1200">
        <a:solidFill>
          <a:schemeClr val="accent2"/>
        </a:solidFill>
        <a:latin typeface="Arial" charset="0"/>
        <a:ea typeface="+mn-ea"/>
        <a:cs typeface="+mn-cs"/>
      </a:defRPr>
    </a:lvl3pPr>
    <a:lvl4pPr marL="1371600" algn="l" rtl="0" fontAlgn="base">
      <a:spcBef>
        <a:spcPct val="0"/>
      </a:spcBef>
      <a:spcAft>
        <a:spcPct val="0"/>
      </a:spcAft>
      <a:defRPr sz="2800" b="1" kern="1200">
        <a:solidFill>
          <a:schemeClr val="accent2"/>
        </a:solidFill>
        <a:latin typeface="Arial" charset="0"/>
        <a:ea typeface="+mn-ea"/>
        <a:cs typeface="+mn-cs"/>
      </a:defRPr>
    </a:lvl4pPr>
    <a:lvl5pPr marL="1828800" algn="l" rtl="0" fontAlgn="base">
      <a:spcBef>
        <a:spcPct val="0"/>
      </a:spcBef>
      <a:spcAft>
        <a:spcPct val="0"/>
      </a:spcAft>
      <a:defRPr sz="2800" b="1" kern="1200">
        <a:solidFill>
          <a:schemeClr val="accent2"/>
        </a:solidFill>
        <a:latin typeface="Arial" charset="0"/>
        <a:ea typeface="+mn-ea"/>
        <a:cs typeface="+mn-cs"/>
      </a:defRPr>
    </a:lvl5pPr>
    <a:lvl6pPr marL="2286000" algn="l" defTabSz="914400" rtl="0" eaLnBrk="1" latinLnBrk="0" hangingPunct="1">
      <a:defRPr sz="2800" b="1" kern="1200">
        <a:solidFill>
          <a:schemeClr val="accent2"/>
        </a:solidFill>
        <a:latin typeface="Arial" charset="0"/>
        <a:ea typeface="+mn-ea"/>
        <a:cs typeface="+mn-cs"/>
      </a:defRPr>
    </a:lvl6pPr>
    <a:lvl7pPr marL="2743200" algn="l" defTabSz="914400" rtl="0" eaLnBrk="1" latinLnBrk="0" hangingPunct="1">
      <a:defRPr sz="2800" b="1" kern="1200">
        <a:solidFill>
          <a:schemeClr val="accent2"/>
        </a:solidFill>
        <a:latin typeface="Arial" charset="0"/>
        <a:ea typeface="+mn-ea"/>
        <a:cs typeface="+mn-cs"/>
      </a:defRPr>
    </a:lvl7pPr>
    <a:lvl8pPr marL="3200400" algn="l" defTabSz="914400" rtl="0" eaLnBrk="1" latinLnBrk="0" hangingPunct="1">
      <a:defRPr sz="2800" b="1" kern="1200">
        <a:solidFill>
          <a:schemeClr val="accent2"/>
        </a:solidFill>
        <a:latin typeface="Arial" charset="0"/>
        <a:ea typeface="+mn-ea"/>
        <a:cs typeface="+mn-cs"/>
      </a:defRPr>
    </a:lvl8pPr>
    <a:lvl9pPr marL="3657600" algn="l" defTabSz="914400" rtl="0" eaLnBrk="1" latinLnBrk="0" hangingPunct="1">
      <a:defRPr sz="2800" b="1" kern="1200">
        <a:solidFill>
          <a:schemeClr val="accent2"/>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65" autoAdjust="0"/>
  </p:normalViewPr>
  <p:slideViewPr>
    <p:cSldViewPr>
      <p:cViewPr varScale="1">
        <p:scale>
          <a:sx n="78" d="100"/>
          <a:sy n="78" d="100"/>
        </p:scale>
        <p:origin x="1594"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0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solidFill>
                  <a:schemeClr val="tx1"/>
                </a:solidFill>
              </a:defRPr>
            </a:lvl1pPr>
          </a:lstStyle>
          <a:p>
            <a:pPr>
              <a:defRPr/>
            </a:pPr>
            <a:endParaRPr lang="fr-FR"/>
          </a:p>
        </p:txBody>
      </p:sp>
      <p:sp>
        <p:nvSpPr>
          <p:cNvPr id="17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pPr>
              <a:defRPr/>
            </a:pPr>
            <a:endParaRPr lang="fr-FR"/>
          </a:p>
        </p:txBody>
      </p:sp>
      <p:sp>
        <p:nvSpPr>
          <p:cNvPr id="809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17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chemeClr val="tx1"/>
                </a:solidFill>
              </a:defRPr>
            </a:lvl1pPr>
          </a:lstStyle>
          <a:p>
            <a:pPr>
              <a:defRPr/>
            </a:pPr>
            <a:endParaRPr lang="fr-FR"/>
          </a:p>
        </p:txBody>
      </p:sp>
      <p:sp>
        <p:nvSpPr>
          <p:cNvPr id="17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pPr>
              <a:defRPr/>
            </a:pPr>
            <a:fld id="{837C81D6-B0C7-467B-9876-7EA6286376C3}"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E947046-E5A4-4483-BBEF-4836BA265C85}" type="slidenum">
              <a:rPr lang="fr-FR" smtClean="0"/>
              <a:pPr/>
              <a:t>10</a:t>
            </a:fld>
            <a:endParaRPr lang="fr-FR"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fr-FR" smtClean="0"/>
              <a:t>For example, developing a methodology to assess the validity of a procedure, or developing an instrument to measure the stress level of people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34B3AEE-E958-4543-98B0-408B3BE59CF4}" type="slidenum">
              <a:rPr lang="fr-FR" smtClean="0"/>
              <a:pPr/>
              <a:t>13</a:t>
            </a:fld>
            <a:endParaRPr lang="fr-FR"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fr-FR" smtClean="0"/>
              <a:t>descriptive research is description of the state of affairs as it exist at present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837C81D6-B0C7-467B-9876-7EA6286376C3}" type="slidenum">
              <a:rPr lang="fr-FR" smtClean="0"/>
              <a:pPr>
                <a:defRPr/>
              </a:pPr>
              <a:t>43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smtClean="0"/>
              <a:t>.</a:t>
            </a:r>
            <a:endParaRPr lang="fr-FR"/>
          </a:p>
        </p:txBody>
      </p:sp>
      <p:sp>
        <p:nvSpPr>
          <p:cNvPr id="4" name="Espace réservé du numéro de diapositive 3"/>
          <p:cNvSpPr>
            <a:spLocks noGrp="1"/>
          </p:cNvSpPr>
          <p:nvPr>
            <p:ph type="sldNum" sz="quarter" idx="10"/>
          </p:nvPr>
        </p:nvSpPr>
        <p:spPr/>
        <p:txBody>
          <a:bodyPr/>
          <a:lstStyle/>
          <a:p>
            <a:pPr>
              <a:defRPr/>
            </a:pPr>
            <a:fld id="{837C81D6-B0C7-467B-9876-7EA6286376C3}" type="slidenum">
              <a:rPr lang="fr-FR" smtClean="0"/>
              <a:pPr>
                <a:defRPr/>
              </a:pPr>
              <a:t>46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837C81D6-B0C7-467B-9876-7EA6286376C3}" type="slidenum">
              <a:rPr lang="fr-FR" smtClean="0"/>
              <a:pPr>
                <a:defRPr/>
              </a:pPr>
              <a:t>60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pPr>
              <a:defRPr/>
            </a:pPr>
            <a:fld id="{837C81D6-B0C7-467B-9876-7EA6286376C3}" type="slidenum">
              <a:rPr lang="fr-FR" smtClean="0"/>
              <a:pPr>
                <a:defRPr/>
              </a:pPr>
              <a:t>131</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837C81D6-B0C7-467B-9876-7EA6286376C3}" type="slidenum">
              <a:rPr lang="fr-FR" smtClean="0"/>
              <a:pPr>
                <a:defRPr/>
              </a:pPr>
              <a:t>144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kumimoji="1" lang="fr-FR" sz="2400" b="0">
                <a:solidFill>
                  <a:schemeClr val="tx1"/>
                </a:solidFill>
                <a:latin typeface="Times New Roman" pitchFamily="18"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kumimoji="1" lang="fr-FR" sz="2400" b="0">
                <a:solidFill>
                  <a:schemeClr val="tx1"/>
                </a:solidFill>
                <a:latin typeface="Times New Roman" pitchFamily="18" charset="0"/>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fr-F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fr-FR"/>
            </a:p>
          </p:txBody>
        </p:sp>
      </p:grpSp>
      <p:sp>
        <p:nvSpPr>
          <p:cNvPr id="31752"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fr-FR"/>
              <a:t>Cliquez pour modifier le style des sous-titres du masque</a:t>
            </a:r>
          </a:p>
        </p:txBody>
      </p:sp>
      <p:sp>
        <p:nvSpPr>
          <p:cNvPr id="31756"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fr-FR"/>
              <a:t>Cliquez pour modifier le style du titre</a:t>
            </a:r>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fr-FR"/>
          </a:p>
        </p:txBody>
      </p:sp>
      <p:sp>
        <p:nvSpPr>
          <p:cNvPr id="11" name="Rectangle 10"/>
          <p:cNvSpPr>
            <a:spLocks noGrp="1" noChangeArrowheads="1"/>
          </p:cNvSpPr>
          <p:nvPr>
            <p:ph type="ftr" sz="quarter" idx="11"/>
          </p:nvPr>
        </p:nvSpPr>
        <p:spPr/>
        <p:txBody>
          <a:bodyPr/>
          <a:lstStyle>
            <a:lvl1pPr algn="r">
              <a:defRPr/>
            </a:lvl1pPr>
          </a:lstStyle>
          <a:p>
            <a:pPr>
              <a:defRPr/>
            </a:pPr>
            <a:endParaRPr lang="fr-FR"/>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43AB428E-B7CE-4EF9-8A8A-5DD06BA4568B}" type="slidenum">
              <a:rPr lang="fr-FR"/>
              <a:pPr>
                <a:defRP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11"/>
          <p:cNvSpPr>
            <a:spLocks noGrp="1" noChangeArrowheads="1"/>
          </p:cNvSpPr>
          <p:nvPr>
            <p:ph type="dt" sz="half" idx="10"/>
          </p:nvPr>
        </p:nvSpPr>
        <p:spPr>
          <a:ln/>
        </p:spPr>
        <p:txBody>
          <a:bodyPr/>
          <a:lstStyle>
            <a:lvl1pPr>
              <a:defRPr/>
            </a:lvl1pPr>
          </a:lstStyle>
          <a:p>
            <a:pPr>
              <a:defRPr/>
            </a:pPr>
            <a:endParaRPr lang="fr-FR"/>
          </a:p>
        </p:txBody>
      </p:sp>
      <p:sp>
        <p:nvSpPr>
          <p:cNvPr id="5" name="Rectangle 12"/>
          <p:cNvSpPr>
            <a:spLocks noGrp="1" noChangeArrowheads="1"/>
          </p:cNvSpPr>
          <p:nvPr>
            <p:ph type="ftr" sz="quarter" idx="11"/>
          </p:nvPr>
        </p:nvSpPr>
        <p:spPr>
          <a:ln/>
        </p:spPr>
        <p:txBody>
          <a:bodyPr/>
          <a:lstStyle>
            <a:lvl1pPr>
              <a:defRPr/>
            </a:lvl1pPr>
          </a:lstStyle>
          <a:p>
            <a:pPr>
              <a:defRPr/>
            </a:pPr>
            <a:endParaRPr lang="fr-FR"/>
          </a:p>
        </p:txBody>
      </p:sp>
      <p:sp>
        <p:nvSpPr>
          <p:cNvPr id="6" name="Rectangle 13"/>
          <p:cNvSpPr>
            <a:spLocks noGrp="1" noChangeArrowheads="1"/>
          </p:cNvSpPr>
          <p:nvPr>
            <p:ph type="sldNum" sz="quarter" idx="12"/>
          </p:nvPr>
        </p:nvSpPr>
        <p:spPr>
          <a:ln/>
        </p:spPr>
        <p:txBody>
          <a:bodyPr/>
          <a:lstStyle>
            <a:lvl1pPr>
              <a:defRPr/>
            </a:lvl1pPr>
          </a:lstStyle>
          <a:p>
            <a:pPr>
              <a:defRPr/>
            </a:pPr>
            <a:fld id="{40546A2A-9957-4988-9B90-280B1D8CFE36}" type="slidenum">
              <a:rPr lang="fr-FR"/>
              <a:pPr>
                <a:defRP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05600" y="762000"/>
            <a:ext cx="1981200" cy="532447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762000" y="762000"/>
            <a:ext cx="5791200" cy="532447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11"/>
          <p:cNvSpPr>
            <a:spLocks noGrp="1" noChangeArrowheads="1"/>
          </p:cNvSpPr>
          <p:nvPr>
            <p:ph type="dt" sz="half" idx="10"/>
          </p:nvPr>
        </p:nvSpPr>
        <p:spPr>
          <a:ln/>
        </p:spPr>
        <p:txBody>
          <a:bodyPr/>
          <a:lstStyle>
            <a:lvl1pPr>
              <a:defRPr/>
            </a:lvl1pPr>
          </a:lstStyle>
          <a:p>
            <a:pPr>
              <a:defRPr/>
            </a:pPr>
            <a:endParaRPr lang="fr-FR"/>
          </a:p>
        </p:txBody>
      </p:sp>
      <p:sp>
        <p:nvSpPr>
          <p:cNvPr id="5" name="Rectangle 12"/>
          <p:cNvSpPr>
            <a:spLocks noGrp="1" noChangeArrowheads="1"/>
          </p:cNvSpPr>
          <p:nvPr>
            <p:ph type="ftr" sz="quarter" idx="11"/>
          </p:nvPr>
        </p:nvSpPr>
        <p:spPr>
          <a:ln/>
        </p:spPr>
        <p:txBody>
          <a:bodyPr/>
          <a:lstStyle>
            <a:lvl1pPr>
              <a:defRPr/>
            </a:lvl1pPr>
          </a:lstStyle>
          <a:p>
            <a:pPr>
              <a:defRPr/>
            </a:pPr>
            <a:endParaRPr lang="fr-FR"/>
          </a:p>
        </p:txBody>
      </p:sp>
      <p:sp>
        <p:nvSpPr>
          <p:cNvPr id="6" name="Rectangle 13"/>
          <p:cNvSpPr>
            <a:spLocks noGrp="1" noChangeArrowheads="1"/>
          </p:cNvSpPr>
          <p:nvPr>
            <p:ph type="sldNum" sz="quarter" idx="12"/>
          </p:nvPr>
        </p:nvSpPr>
        <p:spPr>
          <a:ln/>
        </p:spPr>
        <p:txBody>
          <a:bodyPr/>
          <a:lstStyle>
            <a:lvl1pPr>
              <a:defRPr/>
            </a:lvl1pPr>
          </a:lstStyle>
          <a:p>
            <a:pPr>
              <a:defRPr/>
            </a:pPr>
            <a:fld id="{4E0D84C7-0EEC-4BC5-8298-DBA46FA84110}" type="slidenum">
              <a:rPr lang="fr-FR"/>
              <a:pPr>
                <a:defRP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11"/>
          <p:cNvSpPr>
            <a:spLocks noGrp="1" noChangeArrowheads="1"/>
          </p:cNvSpPr>
          <p:nvPr>
            <p:ph type="dt" sz="half" idx="10"/>
          </p:nvPr>
        </p:nvSpPr>
        <p:spPr>
          <a:ln/>
        </p:spPr>
        <p:txBody>
          <a:bodyPr/>
          <a:lstStyle>
            <a:lvl1pPr>
              <a:defRPr/>
            </a:lvl1pPr>
          </a:lstStyle>
          <a:p>
            <a:pPr>
              <a:defRPr/>
            </a:pPr>
            <a:endParaRPr lang="fr-FR"/>
          </a:p>
        </p:txBody>
      </p:sp>
      <p:sp>
        <p:nvSpPr>
          <p:cNvPr id="5" name="Rectangle 12"/>
          <p:cNvSpPr>
            <a:spLocks noGrp="1" noChangeArrowheads="1"/>
          </p:cNvSpPr>
          <p:nvPr>
            <p:ph type="ftr" sz="quarter" idx="11"/>
          </p:nvPr>
        </p:nvSpPr>
        <p:spPr>
          <a:ln/>
        </p:spPr>
        <p:txBody>
          <a:bodyPr/>
          <a:lstStyle>
            <a:lvl1pPr>
              <a:defRPr/>
            </a:lvl1pPr>
          </a:lstStyle>
          <a:p>
            <a:pPr>
              <a:defRPr/>
            </a:pPr>
            <a:endParaRPr lang="fr-FR"/>
          </a:p>
        </p:txBody>
      </p:sp>
      <p:sp>
        <p:nvSpPr>
          <p:cNvPr id="6" name="Rectangle 13"/>
          <p:cNvSpPr>
            <a:spLocks noGrp="1" noChangeArrowheads="1"/>
          </p:cNvSpPr>
          <p:nvPr>
            <p:ph type="sldNum" sz="quarter" idx="12"/>
          </p:nvPr>
        </p:nvSpPr>
        <p:spPr>
          <a:ln/>
        </p:spPr>
        <p:txBody>
          <a:bodyPr/>
          <a:lstStyle>
            <a:lvl1pPr>
              <a:defRPr/>
            </a:lvl1pPr>
          </a:lstStyle>
          <a:p>
            <a:pPr>
              <a:defRPr/>
            </a:pPr>
            <a:fld id="{45DE92D1-8AFC-453B-8119-086E77810ABE}" type="slidenum">
              <a:rPr lang="fr-FR"/>
              <a:pPr>
                <a:defRP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11"/>
          <p:cNvSpPr>
            <a:spLocks noGrp="1" noChangeArrowheads="1"/>
          </p:cNvSpPr>
          <p:nvPr>
            <p:ph type="dt" sz="half" idx="10"/>
          </p:nvPr>
        </p:nvSpPr>
        <p:spPr>
          <a:ln/>
        </p:spPr>
        <p:txBody>
          <a:bodyPr/>
          <a:lstStyle>
            <a:lvl1pPr>
              <a:defRPr/>
            </a:lvl1pPr>
          </a:lstStyle>
          <a:p>
            <a:pPr>
              <a:defRPr/>
            </a:pPr>
            <a:endParaRPr lang="fr-FR"/>
          </a:p>
        </p:txBody>
      </p:sp>
      <p:sp>
        <p:nvSpPr>
          <p:cNvPr id="5" name="Rectangle 12"/>
          <p:cNvSpPr>
            <a:spLocks noGrp="1" noChangeArrowheads="1"/>
          </p:cNvSpPr>
          <p:nvPr>
            <p:ph type="ftr" sz="quarter" idx="11"/>
          </p:nvPr>
        </p:nvSpPr>
        <p:spPr>
          <a:ln/>
        </p:spPr>
        <p:txBody>
          <a:bodyPr/>
          <a:lstStyle>
            <a:lvl1pPr>
              <a:defRPr/>
            </a:lvl1pPr>
          </a:lstStyle>
          <a:p>
            <a:pPr>
              <a:defRPr/>
            </a:pPr>
            <a:endParaRPr lang="fr-FR"/>
          </a:p>
        </p:txBody>
      </p:sp>
      <p:sp>
        <p:nvSpPr>
          <p:cNvPr id="6" name="Rectangle 13"/>
          <p:cNvSpPr>
            <a:spLocks noGrp="1" noChangeArrowheads="1"/>
          </p:cNvSpPr>
          <p:nvPr>
            <p:ph type="sldNum" sz="quarter" idx="12"/>
          </p:nvPr>
        </p:nvSpPr>
        <p:spPr>
          <a:ln/>
        </p:spPr>
        <p:txBody>
          <a:bodyPr/>
          <a:lstStyle>
            <a:lvl1pPr>
              <a:defRPr/>
            </a:lvl1pPr>
          </a:lstStyle>
          <a:p>
            <a:pPr>
              <a:defRPr/>
            </a:pPr>
            <a:fld id="{9609A127-DB4E-4783-BDA9-7AA6F4D701FD}" type="slidenum">
              <a:rPr lang="fr-FR"/>
              <a:pPr>
                <a:defRP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11"/>
          <p:cNvSpPr>
            <a:spLocks noGrp="1" noChangeArrowheads="1"/>
          </p:cNvSpPr>
          <p:nvPr>
            <p:ph type="dt" sz="half" idx="10"/>
          </p:nvPr>
        </p:nvSpPr>
        <p:spPr>
          <a:ln/>
        </p:spPr>
        <p:txBody>
          <a:bodyPr/>
          <a:lstStyle>
            <a:lvl1pPr>
              <a:defRPr/>
            </a:lvl1pPr>
          </a:lstStyle>
          <a:p>
            <a:pPr>
              <a:defRPr/>
            </a:pPr>
            <a:endParaRPr lang="fr-FR"/>
          </a:p>
        </p:txBody>
      </p:sp>
      <p:sp>
        <p:nvSpPr>
          <p:cNvPr id="6" name="Rectangle 12"/>
          <p:cNvSpPr>
            <a:spLocks noGrp="1" noChangeArrowheads="1"/>
          </p:cNvSpPr>
          <p:nvPr>
            <p:ph type="ftr" sz="quarter" idx="11"/>
          </p:nvPr>
        </p:nvSpPr>
        <p:spPr>
          <a:ln/>
        </p:spPr>
        <p:txBody>
          <a:bodyPr/>
          <a:lstStyle>
            <a:lvl1pPr>
              <a:defRPr/>
            </a:lvl1pPr>
          </a:lstStyle>
          <a:p>
            <a:pPr>
              <a:defRPr/>
            </a:pPr>
            <a:endParaRPr lang="fr-FR"/>
          </a:p>
        </p:txBody>
      </p:sp>
      <p:sp>
        <p:nvSpPr>
          <p:cNvPr id="7" name="Rectangle 13"/>
          <p:cNvSpPr>
            <a:spLocks noGrp="1" noChangeArrowheads="1"/>
          </p:cNvSpPr>
          <p:nvPr>
            <p:ph type="sldNum" sz="quarter" idx="12"/>
          </p:nvPr>
        </p:nvSpPr>
        <p:spPr>
          <a:ln/>
        </p:spPr>
        <p:txBody>
          <a:bodyPr/>
          <a:lstStyle>
            <a:lvl1pPr>
              <a:defRPr/>
            </a:lvl1pPr>
          </a:lstStyle>
          <a:p>
            <a:pPr>
              <a:defRPr/>
            </a:pPr>
            <a:fld id="{CFFEF358-54D3-43D8-9B8F-E6D87EA7484B}" type="slidenum">
              <a:rPr lang="fr-FR"/>
              <a:pPr>
                <a:defRP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11"/>
          <p:cNvSpPr>
            <a:spLocks noGrp="1" noChangeArrowheads="1"/>
          </p:cNvSpPr>
          <p:nvPr>
            <p:ph type="dt" sz="half" idx="10"/>
          </p:nvPr>
        </p:nvSpPr>
        <p:spPr>
          <a:ln/>
        </p:spPr>
        <p:txBody>
          <a:bodyPr/>
          <a:lstStyle>
            <a:lvl1pPr>
              <a:defRPr/>
            </a:lvl1pPr>
          </a:lstStyle>
          <a:p>
            <a:pPr>
              <a:defRPr/>
            </a:pPr>
            <a:endParaRPr lang="fr-FR"/>
          </a:p>
        </p:txBody>
      </p:sp>
      <p:sp>
        <p:nvSpPr>
          <p:cNvPr id="8" name="Rectangle 12"/>
          <p:cNvSpPr>
            <a:spLocks noGrp="1" noChangeArrowheads="1"/>
          </p:cNvSpPr>
          <p:nvPr>
            <p:ph type="ftr" sz="quarter" idx="11"/>
          </p:nvPr>
        </p:nvSpPr>
        <p:spPr>
          <a:ln/>
        </p:spPr>
        <p:txBody>
          <a:bodyPr/>
          <a:lstStyle>
            <a:lvl1pPr>
              <a:defRPr/>
            </a:lvl1pPr>
          </a:lstStyle>
          <a:p>
            <a:pPr>
              <a:defRPr/>
            </a:pPr>
            <a:endParaRPr lang="fr-FR"/>
          </a:p>
        </p:txBody>
      </p:sp>
      <p:sp>
        <p:nvSpPr>
          <p:cNvPr id="9" name="Rectangle 13"/>
          <p:cNvSpPr>
            <a:spLocks noGrp="1" noChangeArrowheads="1"/>
          </p:cNvSpPr>
          <p:nvPr>
            <p:ph type="sldNum" sz="quarter" idx="12"/>
          </p:nvPr>
        </p:nvSpPr>
        <p:spPr>
          <a:ln/>
        </p:spPr>
        <p:txBody>
          <a:bodyPr/>
          <a:lstStyle>
            <a:lvl1pPr>
              <a:defRPr/>
            </a:lvl1pPr>
          </a:lstStyle>
          <a:p>
            <a:pPr>
              <a:defRPr/>
            </a:pPr>
            <a:fld id="{484949CC-1D54-49A9-BE12-9142A476F7A7}" type="slidenum">
              <a:rPr lang="fr-FR"/>
              <a:pPr>
                <a:defRP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Rectangle 11"/>
          <p:cNvSpPr>
            <a:spLocks noGrp="1" noChangeArrowheads="1"/>
          </p:cNvSpPr>
          <p:nvPr>
            <p:ph type="dt" sz="half" idx="10"/>
          </p:nvPr>
        </p:nvSpPr>
        <p:spPr>
          <a:ln/>
        </p:spPr>
        <p:txBody>
          <a:bodyPr/>
          <a:lstStyle>
            <a:lvl1pPr>
              <a:defRPr/>
            </a:lvl1pPr>
          </a:lstStyle>
          <a:p>
            <a:pPr>
              <a:defRPr/>
            </a:pPr>
            <a:endParaRPr lang="fr-FR"/>
          </a:p>
        </p:txBody>
      </p:sp>
      <p:sp>
        <p:nvSpPr>
          <p:cNvPr id="4" name="Rectangle 12"/>
          <p:cNvSpPr>
            <a:spLocks noGrp="1" noChangeArrowheads="1"/>
          </p:cNvSpPr>
          <p:nvPr>
            <p:ph type="ftr" sz="quarter" idx="11"/>
          </p:nvPr>
        </p:nvSpPr>
        <p:spPr>
          <a:ln/>
        </p:spPr>
        <p:txBody>
          <a:bodyPr/>
          <a:lstStyle>
            <a:lvl1pPr>
              <a:defRPr/>
            </a:lvl1pPr>
          </a:lstStyle>
          <a:p>
            <a:pPr>
              <a:defRPr/>
            </a:pPr>
            <a:endParaRPr lang="fr-FR"/>
          </a:p>
        </p:txBody>
      </p:sp>
      <p:sp>
        <p:nvSpPr>
          <p:cNvPr id="5" name="Rectangle 13"/>
          <p:cNvSpPr>
            <a:spLocks noGrp="1" noChangeArrowheads="1"/>
          </p:cNvSpPr>
          <p:nvPr>
            <p:ph type="sldNum" sz="quarter" idx="12"/>
          </p:nvPr>
        </p:nvSpPr>
        <p:spPr>
          <a:ln/>
        </p:spPr>
        <p:txBody>
          <a:bodyPr/>
          <a:lstStyle>
            <a:lvl1pPr>
              <a:defRPr/>
            </a:lvl1pPr>
          </a:lstStyle>
          <a:p>
            <a:pPr>
              <a:defRPr/>
            </a:pPr>
            <a:fld id="{FEFEF68F-678D-4DA5-BAD8-504605D33256}" type="slidenum">
              <a:rPr lang="fr-FR"/>
              <a:pPr>
                <a:defRP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fr-FR"/>
          </a:p>
        </p:txBody>
      </p:sp>
      <p:sp>
        <p:nvSpPr>
          <p:cNvPr id="3" name="Rectangle 12"/>
          <p:cNvSpPr>
            <a:spLocks noGrp="1" noChangeArrowheads="1"/>
          </p:cNvSpPr>
          <p:nvPr>
            <p:ph type="ftr" sz="quarter" idx="11"/>
          </p:nvPr>
        </p:nvSpPr>
        <p:spPr>
          <a:ln/>
        </p:spPr>
        <p:txBody>
          <a:bodyPr/>
          <a:lstStyle>
            <a:lvl1pPr>
              <a:defRPr/>
            </a:lvl1pPr>
          </a:lstStyle>
          <a:p>
            <a:pPr>
              <a:defRPr/>
            </a:pPr>
            <a:endParaRPr lang="fr-FR"/>
          </a:p>
        </p:txBody>
      </p:sp>
      <p:sp>
        <p:nvSpPr>
          <p:cNvPr id="4" name="Rectangle 13"/>
          <p:cNvSpPr>
            <a:spLocks noGrp="1" noChangeArrowheads="1"/>
          </p:cNvSpPr>
          <p:nvPr>
            <p:ph type="sldNum" sz="quarter" idx="12"/>
          </p:nvPr>
        </p:nvSpPr>
        <p:spPr>
          <a:ln/>
        </p:spPr>
        <p:txBody>
          <a:bodyPr/>
          <a:lstStyle>
            <a:lvl1pPr>
              <a:defRPr/>
            </a:lvl1pPr>
          </a:lstStyle>
          <a:p>
            <a:pPr>
              <a:defRPr/>
            </a:pPr>
            <a:fld id="{97F8E0D0-3021-40C0-88B8-80A4018C52E1}" type="slidenum">
              <a:rPr lang="fr-FR"/>
              <a:pPr>
                <a:defRP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11"/>
          <p:cNvSpPr>
            <a:spLocks noGrp="1" noChangeArrowheads="1"/>
          </p:cNvSpPr>
          <p:nvPr>
            <p:ph type="dt" sz="half" idx="10"/>
          </p:nvPr>
        </p:nvSpPr>
        <p:spPr>
          <a:ln/>
        </p:spPr>
        <p:txBody>
          <a:bodyPr/>
          <a:lstStyle>
            <a:lvl1pPr>
              <a:defRPr/>
            </a:lvl1pPr>
          </a:lstStyle>
          <a:p>
            <a:pPr>
              <a:defRPr/>
            </a:pPr>
            <a:endParaRPr lang="fr-FR"/>
          </a:p>
        </p:txBody>
      </p:sp>
      <p:sp>
        <p:nvSpPr>
          <p:cNvPr id="6" name="Rectangle 12"/>
          <p:cNvSpPr>
            <a:spLocks noGrp="1" noChangeArrowheads="1"/>
          </p:cNvSpPr>
          <p:nvPr>
            <p:ph type="ftr" sz="quarter" idx="11"/>
          </p:nvPr>
        </p:nvSpPr>
        <p:spPr>
          <a:ln/>
        </p:spPr>
        <p:txBody>
          <a:bodyPr/>
          <a:lstStyle>
            <a:lvl1pPr>
              <a:defRPr/>
            </a:lvl1pPr>
          </a:lstStyle>
          <a:p>
            <a:pPr>
              <a:defRPr/>
            </a:pPr>
            <a:endParaRPr lang="fr-FR"/>
          </a:p>
        </p:txBody>
      </p:sp>
      <p:sp>
        <p:nvSpPr>
          <p:cNvPr id="7" name="Rectangle 13"/>
          <p:cNvSpPr>
            <a:spLocks noGrp="1" noChangeArrowheads="1"/>
          </p:cNvSpPr>
          <p:nvPr>
            <p:ph type="sldNum" sz="quarter" idx="12"/>
          </p:nvPr>
        </p:nvSpPr>
        <p:spPr>
          <a:ln/>
        </p:spPr>
        <p:txBody>
          <a:bodyPr/>
          <a:lstStyle>
            <a:lvl1pPr>
              <a:defRPr/>
            </a:lvl1pPr>
          </a:lstStyle>
          <a:p>
            <a:pPr>
              <a:defRPr/>
            </a:pPr>
            <a:fld id="{D0242B7E-1ED7-457F-8ECB-E608146F9025}" type="slidenum">
              <a:rPr lang="fr-FR"/>
              <a:pPr>
                <a:defRP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11"/>
          <p:cNvSpPr>
            <a:spLocks noGrp="1" noChangeArrowheads="1"/>
          </p:cNvSpPr>
          <p:nvPr>
            <p:ph type="dt" sz="half" idx="10"/>
          </p:nvPr>
        </p:nvSpPr>
        <p:spPr>
          <a:ln/>
        </p:spPr>
        <p:txBody>
          <a:bodyPr/>
          <a:lstStyle>
            <a:lvl1pPr>
              <a:defRPr/>
            </a:lvl1pPr>
          </a:lstStyle>
          <a:p>
            <a:pPr>
              <a:defRPr/>
            </a:pPr>
            <a:endParaRPr lang="fr-FR"/>
          </a:p>
        </p:txBody>
      </p:sp>
      <p:sp>
        <p:nvSpPr>
          <p:cNvPr id="6" name="Rectangle 12"/>
          <p:cNvSpPr>
            <a:spLocks noGrp="1" noChangeArrowheads="1"/>
          </p:cNvSpPr>
          <p:nvPr>
            <p:ph type="ftr" sz="quarter" idx="11"/>
          </p:nvPr>
        </p:nvSpPr>
        <p:spPr>
          <a:ln/>
        </p:spPr>
        <p:txBody>
          <a:bodyPr/>
          <a:lstStyle>
            <a:lvl1pPr>
              <a:defRPr/>
            </a:lvl1pPr>
          </a:lstStyle>
          <a:p>
            <a:pPr>
              <a:defRPr/>
            </a:pPr>
            <a:endParaRPr lang="fr-FR"/>
          </a:p>
        </p:txBody>
      </p:sp>
      <p:sp>
        <p:nvSpPr>
          <p:cNvPr id="7" name="Rectangle 13"/>
          <p:cNvSpPr>
            <a:spLocks noGrp="1" noChangeArrowheads="1"/>
          </p:cNvSpPr>
          <p:nvPr>
            <p:ph type="sldNum" sz="quarter" idx="12"/>
          </p:nvPr>
        </p:nvSpPr>
        <p:spPr>
          <a:ln/>
        </p:spPr>
        <p:txBody>
          <a:bodyPr/>
          <a:lstStyle>
            <a:lvl1pPr>
              <a:defRPr/>
            </a:lvl1pPr>
          </a:lstStyle>
          <a:p>
            <a:pPr>
              <a:defRPr/>
            </a:pPr>
            <a:fld id="{B7642BDC-DC44-4D6B-92F0-5E304AB2D1AD}" type="slidenum">
              <a:rPr lang="fr-FR"/>
              <a:pPr>
                <a:defRP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7620000" cy="6858000"/>
            <a:chOff x="0" y="0"/>
            <a:chExt cx="4800" cy="4320"/>
          </a:xfrm>
        </p:grpSpPr>
        <p:grpSp>
          <p:nvGrpSpPr>
            <p:cNvPr id="1032" name="Group 3"/>
            <p:cNvGrpSpPr>
              <a:grpSpLocks/>
            </p:cNvGrpSpPr>
            <p:nvPr userDrawn="1"/>
          </p:nvGrpSpPr>
          <p:grpSpPr bwMode="auto">
            <a:xfrm>
              <a:off x="0" y="0"/>
              <a:ext cx="2016" cy="4320"/>
              <a:chOff x="0" y="0"/>
              <a:chExt cx="2016" cy="4320"/>
            </a:xfrm>
          </p:grpSpPr>
          <p:sp>
            <p:nvSpPr>
              <p:cNvPr id="30724"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fr-FR"/>
              </a:p>
            </p:txBody>
          </p:sp>
          <p:sp>
            <p:nvSpPr>
              <p:cNvPr id="30725" name="Freeform 5"/>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fr-FR"/>
              </a:p>
            </p:txBody>
          </p:sp>
        </p:grpSp>
        <p:grpSp>
          <p:nvGrpSpPr>
            <p:cNvPr id="1033" name="Group 6"/>
            <p:cNvGrpSpPr>
              <a:grpSpLocks/>
            </p:cNvGrpSpPr>
            <p:nvPr/>
          </p:nvGrpSpPr>
          <p:grpSpPr bwMode="auto">
            <a:xfrm>
              <a:off x="144" y="1248"/>
              <a:ext cx="4656" cy="201"/>
              <a:chOff x="144" y="1248"/>
              <a:chExt cx="4656" cy="201"/>
            </a:xfrm>
          </p:grpSpPr>
          <p:sp>
            <p:nvSpPr>
              <p:cNvPr id="30727" name="AutoShape 7"/>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fr-FR"/>
              </a:p>
            </p:txBody>
          </p:sp>
          <p:sp>
            <p:nvSpPr>
              <p:cNvPr id="30728" name="AutoShape 8"/>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fr-FR"/>
              </a:p>
            </p:txBody>
          </p:sp>
        </p:grpSp>
      </p:grpSp>
      <p:sp>
        <p:nvSpPr>
          <p:cNvPr id="1027" name="AutoShape 9"/>
          <p:cNvSpPr>
            <a:spLocks noGrp="1" noChangeArrowheads="1"/>
          </p:cNvSpPr>
          <p:nvPr>
            <p:ph type="title"/>
          </p:nvPr>
        </p:nvSpPr>
        <p:spPr bwMode="auto">
          <a:xfrm>
            <a:off x="762000" y="762000"/>
            <a:ext cx="7924800" cy="11430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fr-FR" smtClean="0"/>
              <a:t>Cliquez pour modifier le style du titre</a:t>
            </a:r>
          </a:p>
        </p:txBody>
      </p:sp>
      <p:sp>
        <p:nvSpPr>
          <p:cNvPr id="1028" name="Rectangle 10"/>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30731"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solidFill>
                  <a:schemeClr val="tx1"/>
                </a:solidFill>
              </a:defRPr>
            </a:lvl1pPr>
          </a:lstStyle>
          <a:p>
            <a:pPr>
              <a:defRPr/>
            </a:pPr>
            <a:endParaRPr lang="fr-FR"/>
          </a:p>
        </p:txBody>
      </p:sp>
      <p:sp>
        <p:nvSpPr>
          <p:cNvPr id="30732"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solidFill>
                  <a:schemeClr val="tx1"/>
                </a:solidFill>
              </a:defRPr>
            </a:lvl1pPr>
          </a:lstStyle>
          <a:p>
            <a:pPr>
              <a:defRPr/>
            </a:pPr>
            <a:endParaRPr lang="fr-FR"/>
          </a:p>
        </p:txBody>
      </p:sp>
      <p:sp>
        <p:nvSpPr>
          <p:cNvPr id="30733"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a:solidFill>
                  <a:schemeClr val="bg1"/>
                </a:solidFill>
              </a:defRPr>
            </a:lvl1pPr>
          </a:lstStyle>
          <a:p>
            <a:pPr>
              <a:defRPr/>
            </a:pPr>
            <a:fld id="{E877130E-E6CC-4340-83F6-9A6B7948856F}"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736"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max" TargetMode="External"/><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Grp="1" noChangeArrowheads="1"/>
          </p:cNvSpPr>
          <p:nvPr>
            <p:ph type="ctrTitle"/>
          </p:nvPr>
        </p:nvSpPr>
        <p:spPr>
          <a:xfrm>
            <a:off x="685800" y="1000125"/>
            <a:ext cx="8229600" cy="1895475"/>
          </a:xfrm>
        </p:spPr>
        <p:txBody>
          <a:bodyPr/>
          <a:lstStyle/>
          <a:p>
            <a:pPr eaLnBrk="1" hangingPunct="1"/>
            <a:r>
              <a:rPr lang="fr-FR" dirty="0" err="1" smtClean="0"/>
              <a:t>University</a:t>
            </a:r>
            <a:r>
              <a:rPr lang="fr-FR" dirty="0" smtClean="0"/>
              <a:t> of </a:t>
            </a:r>
            <a:r>
              <a:rPr lang="fr-FR" dirty="0" err="1" smtClean="0"/>
              <a:t>Hassiba</a:t>
            </a:r>
            <a:r>
              <a:rPr lang="fr-FR" dirty="0" smtClean="0"/>
              <a:t> </a:t>
            </a:r>
            <a:r>
              <a:rPr lang="fr-FR" dirty="0" err="1" smtClean="0"/>
              <a:t>Benbouali-Chlef-Algeria</a:t>
            </a:r>
            <a:r>
              <a:rPr lang="fr-FR" dirty="0" smtClean="0"/>
              <a:t/>
            </a:r>
            <a:br>
              <a:rPr lang="fr-FR" dirty="0" smtClean="0"/>
            </a:br>
            <a:r>
              <a:rPr lang="fr-FR" smtClean="0"/>
              <a:t/>
            </a:r>
            <a:br>
              <a:rPr lang="fr-FR" smtClean="0"/>
            </a:br>
            <a:r>
              <a:rPr lang="fr-FR" smtClean="0"/>
              <a:t>RESEARCH </a:t>
            </a:r>
            <a:r>
              <a:rPr lang="fr-FR" dirty="0" smtClean="0"/>
              <a:t>METHODOLOGY</a:t>
            </a:r>
            <a:br>
              <a:rPr lang="fr-FR" dirty="0" smtClean="0"/>
            </a:br>
            <a:r>
              <a:rPr lang="fr-FR" dirty="0" smtClean="0"/>
              <a:t> </a:t>
            </a:r>
            <a:br>
              <a:rPr lang="fr-FR" dirty="0" smtClean="0"/>
            </a:br>
            <a:r>
              <a:rPr lang="fr-FR" sz="2000" dirty="0" smtClean="0"/>
              <a:t>« Techniques du travail universitaire 1 »</a:t>
            </a:r>
            <a:r>
              <a:rPr lang="fr-FR" dirty="0" smtClean="0"/>
              <a:t/>
            </a:r>
            <a:br>
              <a:rPr lang="fr-FR" dirty="0" smtClean="0"/>
            </a:br>
            <a:endParaRPr lang="fr-FR" sz="2400" dirty="0" smtClean="0"/>
          </a:p>
        </p:txBody>
      </p:sp>
      <p:sp>
        <p:nvSpPr>
          <p:cNvPr id="3075" name="Rectangle 3"/>
          <p:cNvSpPr>
            <a:spLocks noGrp="1" noChangeArrowheads="1"/>
          </p:cNvSpPr>
          <p:nvPr>
            <p:ph type="subTitle" idx="1"/>
          </p:nvPr>
        </p:nvSpPr>
        <p:spPr>
          <a:xfrm>
            <a:off x="4673600" y="2927350"/>
            <a:ext cx="4013200" cy="930275"/>
          </a:xfrm>
        </p:spPr>
        <p:txBody>
          <a:bodyPr/>
          <a:lstStyle/>
          <a:p>
            <a:pPr eaLnBrk="1" hangingPunct="1"/>
            <a:r>
              <a:rPr lang="fr-FR" dirty="0" smtClean="0"/>
              <a:t>by Mr. </a:t>
            </a:r>
            <a:r>
              <a:rPr lang="fr-FR" dirty="0" err="1" smtClean="0"/>
              <a:t>Naimi</a:t>
            </a:r>
            <a:r>
              <a:rPr lang="fr-FR" dirty="0" smtClean="0"/>
              <a:t> AMARA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Grp="1" noChangeArrowheads="1"/>
          </p:cNvSpPr>
          <p:nvPr>
            <p:ph type="title"/>
          </p:nvPr>
        </p:nvSpPr>
        <p:spPr/>
        <p:txBody>
          <a:bodyPr/>
          <a:lstStyle/>
          <a:p>
            <a:pPr eaLnBrk="1" hangingPunct="1"/>
            <a:r>
              <a:rPr lang="fr-FR" smtClean="0"/>
              <a:t>A) PURE RESEARCH</a:t>
            </a:r>
          </a:p>
        </p:txBody>
      </p:sp>
      <p:sp>
        <p:nvSpPr>
          <p:cNvPr id="12291" name="Rectangle 3"/>
          <p:cNvSpPr>
            <a:spLocks noGrp="1" noChangeArrowheads="1"/>
          </p:cNvSpPr>
          <p:nvPr>
            <p:ph type="body" idx="1"/>
          </p:nvPr>
        </p:nvSpPr>
        <p:spPr/>
        <p:txBody>
          <a:bodyPr/>
          <a:lstStyle/>
          <a:p>
            <a:pPr eaLnBrk="1" hangingPunct="1">
              <a:lnSpc>
                <a:spcPct val="90000"/>
              </a:lnSpc>
              <a:buFont typeface="Wingdings" pitchFamily="2" charset="2"/>
              <a:buNone/>
            </a:pPr>
            <a:r>
              <a:rPr lang="fr-FR" smtClean="0"/>
              <a:t>According to Bailey ( 1978:17):</a:t>
            </a:r>
          </a:p>
          <a:p>
            <a:pPr eaLnBrk="1" hangingPunct="1">
              <a:lnSpc>
                <a:spcPct val="90000"/>
              </a:lnSpc>
              <a:buFont typeface="Wingdings" pitchFamily="2" charset="2"/>
              <a:buNone/>
            </a:pPr>
            <a:r>
              <a:rPr lang="fr-FR" smtClean="0"/>
              <a:t>     </a:t>
            </a:r>
            <a:r>
              <a:rPr lang="fr-FR" b="1" i="1" smtClean="0"/>
              <a:t>Pure research </a:t>
            </a:r>
            <a:r>
              <a:rPr lang="fr-FR" i="1" smtClean="0"/>
              <a:t>involves developing and testing theories and hypotheses that are intellectually challenging to the researcher but may or may not have practical application at the present time or in the future. Thus such work often involves the testing of hypotheses containing very abstract and specialised concepts.</a:t>
            </a:r>
            <a:r>
              <a:rPr lang="fr-FR" smtClean="0"/>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098" name="Picture 2"/>
          <p:cNvPicPr>
            <a:picLocks noGrp="1" noChangeAspect="1" noChangeArrowheads="1"/>
          </p:cNvPicPr>
          <p:nvPr>
            <p:ph idx="1"/>
          </p:nvPr>
        </p:nvPicPr>
        <p:blipFill>
          <a:blip r:embed="rId2"/>
          <a:srcRect/>
          <a:stretch>
            <a:fillRect/>
          </a:stretch>
        </p:blipFill>
        <p:spPr bwMode="auto">
          <a:xfrm>
            <a:off x="838200" y="2428868"/>
            <a:ext cx="7693025" cy="4000528"/>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122" name="Picture 2"/>
          <p:cNvPicPr>
            <a:picLocks noGrp="1" noChangeAspect="1" noChangeArrowheads="1"/>
          </p:cNvPicPr>
          <p:nvPr>
            <p:ph idx="1"/>
          </p:nvPr>
        </p:nvPicPr>
        <p:blipFill>
          <a:blip r:embed="rId2"/>
          <a:srcRect/>
          <a:stretch>
            <a:fillRect/>
          </a:stretch>
        </p:blipFill>
        <p:spPr bwMode="auto">
          <a:xfrm>
            <a:off x="838200" y="2428868"/>
            <a:ext cx="7877204" cy="4214842"/>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762000"/>
            <a:ext cx="8382000" cy="1143000"/>
          </a:xfrm>
        </p:spPr>
        <p:txBody>
          <a:bodyPr/>
          <a:lstStyle/>
          <a:p>
            <a:r>
              <a:rPr lang="fr-FR" sz="3200" dirty="0" smtClean="0"/>
              <a:t>An </a:t>
            </a:r>
            <a:r>
              <a:rPr lang="fr-FR" sz="3200" dirty="0" err="1" smtClean="0"/>
              <a:t>example</a:t>
            </a:r>
            <a:r>
              <a:rPr lang="fr-FR" sz="3200" dirty="0" smtClean="0"/>
              <a:t> of an observation </a:t>
            </a:r>
            <a:r>
              <a:rPr lang="fr-FR" sz="3200" dirty="0" err="1" smtClean="0"/>
              <a:t>workshet</a:t>
            </a:r>
            <a:endParaRPr lang="fr-FR" sz="3200" dirty="0"/>
          </a:p>
        </p:txBody>
      </p:sp>
      <p:pic>
        <p:nvPicPr>
          <p:cNvPr id="4" name="Espace réservé du contenu 3" descr="https://fbcdn-sphotos-d-a.akamaihd.net/hphotos-ak-prn1/t1/1618401_10152141912958446_2028724882_n.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158" y="357166"/>
            <a:ext cx="8572560" cy="6215106"/>
          </a:xfrm>
          <a:prstGeom prst="rect">
            <a:avLst/>
          </a:prstGeom>
          <a:noFill/>
          <a:ln>
            <a:no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146" name="Picture 2"/>
          <p:cNvPicPr>
            <a:picLocks noGrp="1" noChangeAspect="1" noChangeArrowheads="1"/>
          </p:cNvPicPr>
          <p:nvPr>
            <p:ph idx="1"/>
          </p:nvPr>
        </p:nvPicPr>
        <p:blipFill>
          <a:blip r:embed="rId2"/>
          <a:srcRect/>
          <a:stretch>
            <a:fillRect/>
          </a:stretch>
        </p:blipFill>
        <p:spPr bwMode="auto">
          <a:xfrm>
            <a:off x="838200" y="2285993"/>
            <a:ext cx="7693025" cy="35719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996394" y="5929330"/>
            <a:ext cx="3714734" cy="3202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7170" name="Picture 2"/>
          <p:cNvPicPr>
            <a:picLocks noGrp="1" noChangeAspect="1" noChangeArrowheads="1"/>
          </p:cNvPicPr>
          <p:nvPr>
            <p:ph idx="1"/>
          </p:nvPr>
        </p:nvPicPr>
        <p:blipFill>
          <a:blip r:embed="rId2"/>
          <a:srcRect/>
          <a:stretch>
            <a:fillRect/>
          </a:stretch>
        </p:blipFill>
        <p:spPr bwMode="auto">
          <a:xfrm>
            <a:off x="838200" y="2428868"/>
            <a:ext cx="7693025" cy="3857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8194" name="Picture 2"/>
          <p:cNvPicPr>
            <a:picLocks noGrp="1" noChangeAspect="1" noChangeArrowheads="1"/>
          </p:cNvPicPr>
          <p:nvPr>
            <p:ph idx="1"/>
          </p:nvPr>
        </p:nvPicPr>
        <p:blipFill>
          <a:blip r:embed="rId2"/>
          <a:srcRect/>
          <a:stretch>
            <a:fillRect/>
          </a:stretch>
        </p:blipFill>
        <p:spPr bwMode="auto">
          <a:xfrm>
            <a:off x="1071538" y="2357430"/>
            <a:ext cx="7215238" cy="4071966"/>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9218" name="Picture 2"/>
          <p:cNvPicPr>
            <a:picLocks noGrp="1" noChangeAspect="1" noChangeArrowheads="1"/>
          </p:cNvPicPr>
          <p:nvPr>
            <p:ph idx="1"/>
          </p:nvPr>
        </p:nvPicPr>
        <p:blipFill>
          <a:blip r:embed="rId2"/>
          <a:srcRect/>
          <a:stretch>
            <a:fillRect/>
          </a:stretch>
        </p:blipFill>
        <p:spPr bwMode="auto">
          <a:xfrm>
            <a:off x="857224" y="2285992"/>
            <a:ext cx="7693025" cy="4000528"/>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242" name="Picture 2"/>
          <p:cNvPicPr>
            <a:picLocks noGrp="1" noChangeAspect="1" noChangeArrowheads="1"/>
          </p:cNvPicPr>
          <p:nvPr>
            <p:ph idx="1"/>
          </p:nvPr>
        </p:nvPicPr>
        <p:blipFill>
          <a:blip r:embed="rId2"/>
          <a:srcRect/>
          <a:stretch>
            <a:fillRect/>
          </a:stretch>
        </p:blipFill>
        <p:spPr bwMode="auto">
          <a:xfrm>
            <a:off x="838200" y="2357430"/>
            <a:ext cx="7693025" cy="4071966"/>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1266" name="Picture 2"/>
          <p:cNvPicPr>
            <a:picLocks noGrp="1" noChangeAspect="1" noChangeArrowheads="1"/>
          </p:cNvPicPr>
          <p:nvPr>
            <p:ph idx="1"/>
          </p:nvPr>
        </p:nvPicPr>
        <p:blipFill>
          <a:blip r:embed="rId2"/>
          <a:srcRect/>
          <a:stretch>
            <a:fillRect/>
          </a:stretch>
        </p:blipFill>
        <p:spPr bwMode="auto">
          <a:xfrm>
            <a:off x="838200" y="2357430"/>
            <a:ext cx="7693025" cy="4000528"/>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2. Interview</a:t>
            </a:r>
            <a:r>
              <a:rPr lang="fr-FR" dirty="0" smtClean="0"/>
              <a:t/>
            </a:r>
            <a:br>
              <a:rPr lang="fr-FR" dirty="0" smtClean="0"/>
            </a:br>
            <a:endParaRPr lang="fr-FR" dirty="0"/>
          </a:p>
        </p:txBody>
      </p:sp>
      <p:sp>
        <p:nvSpPr>
          <p:cNvPr id="3" name="Espace réservé du contenu 2"/>
          <p:cNvSpPr>
            <a:spLocks noGrp="1"/>
          </p:cNvSpPr>
          <p:nvPr>
            <p:ph idx="1"/>
          </p:nvPr>
        </p:nvSpPr>
        <p:spPr>
          <a:xfrm>
            <a:off x="785786" y="2428868"/>
            <a:ext cx="8143932" cy="4138634"/>
          </a:xfrm>
        </p:spPr>
        <p:txBody>
          <a:bodyPr/>
          <a:lstStyle/>
          <a:p>
            <a:pPr algn="just"/>
            <a:r>
              <a:rPr lang="en-GB" dirty="0" smtClean="0"/>
              <a:t>2.1. </a:t>
            </a:r>
            <a:r>
              <a:rPr lang="en-GB" b="1" dirty="0" smtClean="0"/>
              <a:t>What is an interview</a:t>
            </a:r>
            <a:r>
              <a:rPr lang="en-GB" dirty="0" smtClean="0"/>
              <a:t> ?</a:t>
            </a:r>
            <a:endParaRPr lang="fr-FR" dirty="0" smtClean="0"/>
          </a:p>
          <a:p>
            <a:pPr algn="just">
              <a:buNone/>
            </a:pPr>
            <a:r>
              <a:rPr lang="en-GB" dirty="0" smtClean="0"/>
              <a:t> a) A structured set of questions designed to obtain information from a sample.</a:t>
            </a:r>
            <a:endParaRPr lang="fr-FR" dirty="0" smtClean="0"/>
          </a:p>
          <a:p>
            <a:pPr algn="just">
              <a:buNone/>
            </a:pPr>
            <a:r>
              <a:rPr lang="en-GB" dirty="0" smtClean="0"/>
              <a:t>b)</a:t>
            </a:r>
            <a:r>
              <a:rPr lang="en-GB" i="1" dirty="0" smtClean="0"/>
              <a:t> </a:t>
            </a:r>
            <a:r>
              <a:rPr lang="en-GB" b="1" i="1" dirty="0" smtClean="0"/>
              <a:t>Oxford Dictionary definition</a:t>
            </a:r>
            <a:r>
              <a:rPr lang="en-GB" dirty="0" smtClean="0"/>
              <a:t> : a meeting at which a journalist / interviewer asks somebody questions to find out his/her opinion ,etc  ( often shown on television or printed in newspaper ).  </a:t>
            </a:r>
            <a:endParaRPr lang="fr-FR" dirty="0" smtClean="0"/>
          </a:p>
          <a:p>
            <a:pPr>
              <a:buNone/>
            </a:pPr>
            <a:endParaRPr lang="fr-F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pPr eaLnBrk="1" hangingPunct="1"/>
            <a:r>
              <a:rPr lang="fr-FR" smtClean="0"/>
              <a:t>B)  APPLIED</a:t>
            </a:r>
          </a:p>
        </p:txBody>
      </p:sp>
      <p:sp>
        <p:nvSpPr>
          <p:cNvPr id="13315" name="Rectangle 3"/>
          <p:cNvSpPr>
            <a:spLocks noGrp="1" noChangeArrowheads="1"/>
          </p:cNvSpPr>
          <p:nvPr>
            <p:ph type="body" idx="1"/>
          </p:nvPr>
        </p:nvSpPr>
        <p:spPr/>
        <p:txBody>
          <a:bodyPr/>
          <a:lstStyle/>
          <a:p>
            <a:pPr eaLnBrk="1" hangingPunct="1"/>
            <a:endParaRPr lang="fr-FR" smtClean="0"/>
          </a:p>
          <a:p>
            <a:pPr eaLnBrk="1" hangingPunct="1"/>
            <a:r>
              <a:rPr lang="fr-FR" smtClean="0"/>
              <a:t>Most of the research undertaken in the social sciences is </a:t>
            </a:r>
            <a:r>
              <a:rPr lang="fr-FR" b="1" smtClean="0"/>
              <a:t>applied</a:t>
            </a:r>
            <a:r>
              <a:rPr lang="fr-FR" smtClean="0"/>
              <a:t>, the findings being  designed either for use in  understanding a phenomena/issue or to bring a change in a program/situation.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7805766" cy="3924320"/>
          </a:xfrm>
        </p:spPr>
        <p:txBody>
          <a:bodyPr/>
          <a:lstStyle/>
          <a:p>
            <a:r>
              <a:rPr lang="en-GB" dirty="0" smtClean="0"/>
              <a:t>2.2</a:t>
            </a:r>
            <a:r>
              <a:rPr lang="en-GB" b="1" dirty="0" smtClean="0"/>
              <a:t>.Why is it important ?</a:t>
            </a:r>
            <a:endParaRPr lang="fr-FR" b="1" dirty="0" smtClean="0"/>
          </a:p>
          <a:p>
            <a:pPr algn="just">
              <a:buNone/>
            </a:pPr>
            <a:r>
              <a:rPr lang="en-GB" dirty="0" smtClean="0"/>
              <a:t>              It is very useful for getting the story behind a participant's experience. The interviewer can follow in-depth information around a topic. Interviews usually follow up certain respondents’ questionnaires to further investigate their responses. Usually open-ended questions are asked during interviews.</a:t>
            </a:r>
            <a:endParaRPr lang="fr-FR" dirty="0" smtClean="0"/>
          </a:p>
          <a:p>
            <a:endParaRPr lang="fr-F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8020080" cy="4067196"/>
          </a:xfrm>
        </p:spPr>
        <p:txBody>
          <a:bodyPr/>
          <a:lstStyle/>
          <a:p>
            <a:r>
              <a:rPr lang="en-GB" dirty="0" smtClean="0"/>
              <a:t>2.3.</a:t>
            </a:r>
            <a:r>
              <a:rPr lang="en-GB" b="1" dirty="0" smtClean="0"/>
              <a:t>Some Guidelines for Conducting Interviews</a:t>
            </a:r>
            <a:endParaRPr lang="fr-FR" dirty="0" smtClean="0"/>
          </a:p>
          <a:p>
            <a:pPr algn="just">
              <a:buNone/>
            </a:pPr>
            <a:r>
              <a:rPr lang="en-GB" dirty="0" smtClean="0"/>
              <a:t>        Before starting to design the interview questions and process, the researcher should clearly articulate to himself what problem or need is to be addressed using the information to be gathered by the interviews. This helps him to keep clear focus on the aim of each question.</a:t>
            </a:r>
            <a:endParaRPr lang="fr-FR" dirty="0" smtClean="0"/>
          </a:p>
          <a:p>
            <a:pPr algn="just">
              <a:buNone/>
            </a:pPr>
            <a:r>
              <a:rPr lang="fr-FR" b="1" dirty="0" smtClean="0"/>
              <a:t> </a:t>
            </a:r>
          </a:p>
          <a:p>
            <a:endParaRPr lang="fr-F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2.4. </a:t>
            </a:r>
            <a:r>
              <a:rPr lang="fr-FR" dirty="0" err="1" smtClean="0"/>
              <a:t>Preparation</a:t>
            </a:r>
            <a:r>
              <a:rPr lang="fr-FR" dirty="0" smtClean="0"/>
              <a:t> for Interview</a:t>
            </a:r>
            <a:endParaRPr lang="fr-FR" dirty="0"/>
          </a:p>
        </p:txBody>
      </p:sp>
      <p:sp>
        <p:nvSpPr>
          <p:cNvPr id="3" name="Espace réservé du contenu 2"/>
          <p:cNvSpPr>
            <a:spLocks noGrp="1"/>
          </p:cNvSpPr>
          <p:nvPr>
            <p:ph idx="1"/>
          </p:nvPr>
        </p:nvSpPr>
        <p:spPr>
          <a:xfrm>
            <a:off x="838200" y="2214554"/>
            <a:ext cx="8091518" cy="4643446"/>
          </a:xfrm>
        </p:spPr>
        <p:txBody>
          <a:bodyPr/>
          <a:lstStyle/>
          <a:p>
            <a:pPr lvl="0" algn="just">
              <a:buNone/>
            </a:pPr>
            <a:r>
              <a:rPr lang="en-GB" sz="2400" b="1" dirty="0" smtClean="0"/>
              <a:t>1.Choose a setting with little distraction.</a:t>
            </a:r>
            <a:r>
              <a:rPr lang="en-GB" sz="2400" dirty="0" smtClean="0"/>
              <a:t> Avoid loud lights or noises, ensure the interviewee is comfortable. (Often, interviewees may feel more comfortable at their own places of work or homes.)</a:t>
            </a:r>
            <a:endParaRPr lang="fr-FR" sz="2400" dirty="0" smtClean="0"/>
          </a:p>
          <a:p>
            <a:pPr lvl="0" algn="just">
              <a:buNone/>
            </a:pPr>
            <a:r>
              <a:rPr lang="en-GB" sz="2400" b="1" dirty="0" smtClean="0"/>
              <a:t>2. Explain the purpose of the interview.</a:t>
            </a:r>
            <a:endParaRPr lang="fr-FR" sz="2400" dirty="0" smtClean="0"/>
          </a:p>
          <a:p>
            <a:pPr lvl="0" algn="just">
              <a:buNone/>
            </a:pPr>
            <a:r>
              <a:rPr lang="en-GB" sz="2400" b="1" dirty="0" smtClean="0"/>
              <a:t>3. Address terms of confidentiality.</a:t>
            </a:r>
            <a:r>
              <a:rPr lang="en-GB" sz="2400" dirty="0" smtClean="0"/>
              <a:t> Note any terms of confidentiality. Explain who will get access to their answers and how they will be analyzed. If their comments are to be used as quotes, get their written permission to do so. </a:t>
            </a:r>
            <a:endParaRPr lang="fr-FR" sz="2400" dirty="0" smtClean="0"/>
          </a:p>
          <a:p>
            <a:pPr lvl="0" algn="just">
              <a:buNone/>
            </a:pPr>
            <a:r>
              <a:rPr lang="en-GB" sz="2400" dirty="0" smtClean="0"/>
              <a:t>. </a:t>
            </a:r>
            <a:endParaRPr lang="fr-FR" sz="2400" dirty="0" smtClean="0"/>
          </a:p>
          <a:p>
            <a:pPr algn="just"/>
            <a:endParaRPr lang="fr-FR" sz="2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8305800" cy="4495800"/>
          </a:xfrm>
        </p:spPr>
        <p:txBody>
          <a:bodyPr/>
          <a:lstStyle/>
          <a:p>
            <a:pPr lvl="0">
              <a:buNone/>
            </a:pPr>
            <a:r>
              <a:rPr lang="en-GB" sz="2400" b="1" dirty="0" smtClean="0"/>
              <a:t>4. Explain the format of the interview.</a:t>
            </a:r>
            <a:r>
              <a:rPr lang="en-GB" sz="2400" dirty="0" smtClean="0"/>
              <a:t> Explain the type of interview you are conducting and its nature</a:t>
            </a:r>
            <a:endParaRPr lang="en-GB" sz="2400" b="1" dirty="0" smtClean="0"/>
          </a:p>
          <a:p>
            <a:pPr lvl="0">
              <a:buNone/>
            </a:pPr>
            <a:r>
              <a:rPr lang="en-GB" sz="2400" b="1" dirty="0" smtClean="0"/>
              <a:t>5. Indicate how long the interview usually takes.</a:t>
            </a:r>
            <a:endParaRPr lang="fr-FR" sz="2400" dirty="0" smtClean="0"/>
          </a:p>
          <a:p>
            <a:pPr lvl="0">
              <a:buNone/>
            </a:pPr>
            <a:r>
              <a:rPr lang="en-GB" sz="2400" b="1" dirty="0" smtClean="0"/>
              <a:t>6.Tell them how to get in touch with you later if they want to.</a:t>
            </a:r>
            <a:endParaRPr lang="fr-FR" sz="2400" dirty="0" smtClean="0"/>
          </a:p>
          <a:p>
            <a:pPr lvl="0">
              <a:buNone/>
            </a:pPr>
            <a:r>
              <a:rPr lang="en-GB" sz="2400" b="1" dirty="0" smtClean="0"/>
              <a:t>7. Ask them if they have any questions </a:t>
            </a:r>
            <a:r>
              <a:rPr lang="en-GB" sz="2400" dirty="0" smtClean="0"/>
              <a:t>before you both get started with the interview.</a:t>
            </a:r>
            <a:endParaRPr lang="fr-FR" sz="2400" dirty="0" smtClean="0"/>
          </a:p>
          <a:p>
            <a:pPr lvl="0">
              <a:buNone/>
            </a:pPr>
            <a:r>
              <a:rPr lang="en-GB" sz="2400" b="1" dirty="0" smtClean="0"/>
              <a:t>8. Don't count on your memory to recall their answers. </a:t>
            </a:r>
            <a:r>
              <a:rPr lang="en-GB" sz="2400" dirty="0" smtClean="0"/>
              <a:t>Ask for permission to record the interview or bring along someone to take notes.</a:t>
            </a:r>
            <a:endParaRPr lang="fr-FR" sz="2400" dirty="0" smtClean="0"/>
          </a:p>
          <a:p>
            <a:endParaRPr lang="fr-FR"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2.5. Types of Topics in Questions</a:t>
            </a:r>
            <a:r>
              <a:rPr lang="fr-FR" dirty="0" smtClean="0"/>
              <a:t/>
            </a:r>
            <a:br>
              <a:rPr lang="fr-FR" dirty="0" smtClean="0"/>
            </a:br>
            <a:endParaRPr lang="fr-FR" dirty="0"/>
          </a:p>
        </p:txBody>
      </p:sp>
      <p:sp>
        <p:nvSpPr>
          <p:cNvPr id="3" name="Espace réservé du contenu 2"/>
          <p:cNvSpPr>
            <a:spLocks noGrp="1"/>
          </p:cNvSpPr>
          <p:nvPr>
            <p:ph idx="1"/>
          </p:nvPr>
        </p:nvSpPr>
        <p:spPr>
          <a:xfrm>
            <a:off x="838200" y="2362200"/>
            <a:ext cx="8305800" cy="5281642"/>
          </a:xfrm>
        </p:spPr>
        <p:txBody>
          <a:bodyPr/>
          <a:lstStyle/>
          <a:p>
            <a:r>
              <a:rPr lang="en-GB" sz="2000" dirty="0" smtClean="0"/>
              <a:t>A specialist  in the field called Patton notes </a:t>
            </a:r>
            <a:r>
              <a:rPr lang="en-GB" sz="2000" b="1" dirty="0" smtClean="0"/>
              <a:t>six kinds of questions</a:t>
            </a:r>
            <a:r>
              <a:rPr lang="en-GB" sz="2000" dirty="0" smtClean="0"/>
              <a:t>. One can ask questions about:</a:t>
            </a:r>
            <a:endParaRPr lang="fr-FR" sz="2000" dirty="0" smtClean="0"/>
          </a:p>
          <a:p>
            <a:pPr lvl="0">
              <a:buNone/>
            </a:pPr>
            <a:r>
              <a:rPr lang="en-GB" sz="2000" b="1" dirty="0" smtClean="0"/>
              <a:t>a-Behaviours -</a:t>
            </a:r>
            <a:r>
              <a:rPr lang="en-GB" sz="2000" dirty="0" smtClean="0"/>
              <a:t> about what a person has done or is doing</a:t>
            </a:r>
            <a:endParaRPr lang="fr-FR" sz="2000" dirty="0" smtClean="0"/>
          </a:p>
          <a:p>
            <a:pPr lvl="0">
              <a:buNone/>
            </a:pPr>
            <a:r>
              <a:rPr lang="en-GB" sz="2000" b="1" dirty="0" smtClean="0"/>
              <a:t>b. Opinions/values -</a:t>
            </a:r>
            <a:r>
              <a:rPr lang="en-GB" sz="2000" dirty="0" smtClean="0"/>
              <a:t> about what a person thinks about a topic</a:t>
            </a:r>
            <a:endParaRPr lang="fr-FR" sz="2000" dirty="0" smtClean="0"/>
          </a:p>
          <a:p>
            <a:pPr lvl="0">
              <a:buNone/>
            </a:pPr>
            <a:r>
              <a:rPr lang="en-GB" sz="2000" b="1" dirty="0" smtClean="0"/>
              <a:t>c. Feelings -</a:t>
            </a:r>
            <a:r>
              <a:rPr lang="en-GB" sz="2000" dirty="0" smtClean="0"/>
              <a:t> note that respondents sometimes respond with "I think ..." so be careful to note that you're looking for feelings.</a:t>
            </a:r>
            <a:endParaRPr lang="fr-FR" sz="2000" dirty="0" smtClean="0"/>
          </a:p>
          <a:p>
            <a:pPr lvl="0">
              <a:buNone/>
            </a:pPr>
            <a:r>
              <a:rPr lang="en-GB" sz="2000" b="1" dirty="0" smtClean="0"/>
              <a:t>d. Knowledge -</a:t>
            </a:r>
            <a:r>
              <a:rPr lang="en-GB" sz="2000" dirty="0" smtClean="0"/>
              <a:t> to get facts about a topic</a:t>
            </a:r>
            <a:endParaRPr lang="fr-FR" sz="2000" dirty="0" smtClean="0"/>
          </a:p>
          <a:p>
            <a:pPr lvl="0">
              <a:buNone/>
            </a:pPr>
            <a:r>
              <a:rPr lang="en-GB" sz="2000" b="1" dirty="0" smtClean="0"/>
              <a:t>e. Sensory -</a:t>
            </a:r>
            <a:r>
              <a:rPr lang="en-GB" sz="2000" dirty="0" smtClean="0"/>
              <a:t> about what people have seen, touched, heard, tasted or smelled</a:t>
            </a:r>
            <a:endParaRPr lang="fr-FR" sz="2000" dirty="0" smtClean="0"/>
          </a:p>
          <a:p>
            <a:pPr lvl="0">
              <a:buNone/>
            </a:pPr>
            <a:r>
              <a:rPr lang="en-GB" sz="2000" b="1" dirty="0" smtClean="0"/>
              <a:t>f. Background/demographics -</a:t>
            </a:r>
            <a:r>
              <a:rPr lang="en-GB" sz="2000" dirty="0" smtClean="0"/>
              <a:t> standard background questions, such as age, education, etc.</a:t>
            </a:r>
            <a:endParaRPr lang="fr-FR" sz="2000" dirty="0" smtClean="0"/>
          </a:p>
          <a:p>
            <a:endParaRPr lang="fr-F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2.6. </a:t>
            </a:r>
            <a:r>
              <a:rPr lang="fr-FR" dirty="0" err="1" smtClean="0"/>
              <a:t>Wording</a:t>
            </a:r>
            <a:r>
              <a:rPr lang="fr-FR" dirty="0" smtClean="0"/>
              <a:t> of Questions</a:t>
            </a:r>
            <a:endParaRPr lang="fr-FR" dirty="0"/>
          </a:p>
        </p:txBody>
      </p:sp>
      <p:sp>
        <p:nvSpPr>
          <p:cNvPr id="3" name="Espace réservé du contenu 2"/>
          <p:cNvSpPr>
            <a:spLocks noGrp="1"/>
          </p:cNvSpPr>
          <p:nvPr>
            <p:ph idx="1"/>
          </p:nvPr>
        </p:nvSpPr>
        <p:spPr>
          <a:xfrm>
            <a:off x="838200" y="2362200"/>
            <a:ext cx="8305800" cy="4210072"/>
          </a:xfrm>
        </p:spPr>
        <p:txBody>
          <a:bodyPr/>
          <a:lstStyle/>
          <a:p>
            <a:pPr lvl="0"/>
            <a:r>
              <a:rPr lang="en-GB" sz="2000" b="1" dirty="0" smtClean="0"/>
              <a:t>Wording should be open-ended.</a:t>
            </a:r>
            <a:r>
              <a:rPr lang="en-GB" sz="2000" dirty="0" smtClean="0"/>
              <a:t> Respondents should be able to choose their own terms when answering questions.</a:t>
            </a:r>
            <a:endParaRPr lang="fr-FR" sz="2000" dirty="0" smtClean="0"/>
          </a:p>
          <a:p>
            <a:pPr lvl="0"/>
            <a:r>
              <a:rPr lang="en-GB" sz="2000" b="1" dirty="0" smtClean="0"/>
              <a:t>Questions should be as neutral as possible.</a:t>
            </a:r>
            <a:r>
              <a:rPr lang="en-GB" sz="2000" dirty="0" smtClean="0"/>
              <a:t> Avoid wording that might influence answers, e.g., evocative, judgmental wording. </a:t>
            </a:r>
            <a:endParaRPr lang="fr-FR" sz="2000" dirty="0" smtClean="0"/>
          </a:p>
          <a:p>
            <a:pPr lvl="0"/>
            <a:r>
              <a:rPr lang="en-GB" sz="2000" b="1" dirty="0" smtClean="0"/>
              <a:t>Questions should be asked one at a time. </a:t>
            </a:r>
            <a:endParaRPr lang="fr-FR" sz="2000" dirty="0" smtClean="0"/>
          </a:p>
          <a:p>
            <a:pPr lvl="0"/>
            <a:r>
              <a:rPr lang="en-GB" sz="2000" b="1" dirty="0" smtClean="0"/>
              <a:t>Questions should be worded clearly. </a:t>
            </a:r>
            <a:r>
              <a:rPr lang="en-GB" sz="2000" dirty="0" smtClean="0"/>
              <a:t>This includes knowing any terms particular to the program or the respondents' culture.</a:t>
            </a:r>
            <a:endParaRPr lang="fr-FR" sz="2000" dirty="0" smtClean="0"/>
          </a:p>
          <a:p>
            <a:pPr lvl="0"/>
            <a:r>
              <a:rPr lang="en-GB" sz="2000" b="1" dirty="0" smtClean="0"/>
              <a:t>Be careful asking "why" questions. </a:t>
            </a:r>
            <a:r>
              <a:rPr lang="en-GB" sz="2000" dirty="0" smtClean="0"/>
              <a:t>This type of question infers a cause-effect relationship that may not truly exist. These questions may also cause respondents to feel defensive, e.g., that they have to justify their response, which may inhibit their responses to this and future questions.</a:t>
            </a:r>
            <a:endParaRPr lang="fr-FR" sz="2000" dirty="0" smtClean="0"/>
          </a:p>
          <a:p>
            <a:endParaRPr lang="fr-F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2.7. </a:t>
            </a:r>
            <a:r>
              <a:rPr lang="fr-FR" dirty="0" err="1" smtClean="0"/>
              <a:t>Conducting</a:t>
            </a:r>
            <a:r>
              <a:rPr lang="fr-FR" dirty="0" smtClean="0"/>
              <a:t> Interviews</a:t>
            </a:r>
            <a:br>
              <a:rPr lang="fr-FR" dirty="0" smtClean="0"/>
            </a:br>
            <a:endParaRPr lang="fr-FR" dirty="0"/>
          </a:p>
        </p:txBody>
      </p:sp>
      <p:sp>
        <p:nvSpPr>
          <p:cNvPr id="3" name="Espace réservé du contenu 2"/>
          <p:cNvSpPr>
            <a:spLocks noGrp="1"/>
          </p:cNvSpPr>
          <p:nvPr>
            <p:ph idx="1"/>
          </p:nvPr>
        </p:nvSpPr>
        <p:spPr>
          <a:xfrm>
            <a:off x="838200" y="2362200"/>
            <a:ext cx="8305800" cy="4495800"/>
          </a:xfrm>
        </p:spPr>
        <p:txBody>
          <a:bodyPr/>
          <a:lstStyle/>
          <a:p>
            <a:pPr lvl="0">
              <a:buNone/>
            </a:pPr>
            <a:r>
              <a:rPr lang="en-GB" b="1" dirty="0" smtClean="0"/>
              <a:t>1.Occasionally verify the tape recorder (if used) when working.</a:t>
            </a:r>
            <a:endParaRPr lang="fr-FR" dirty="0" smtClean="0"/>
          </a:p>
          <a:p>
            <a:pPr lvl="0">
              <a:buNone/>
            </a:pPr>
            <a:r>
              <a:rPr lang="en-GB" b="1" dirty="0" smtClean="0"/>
              <a:t>2.Ask one question at a time.</a:t>
            </a:r>
            <a:endParaRPr lang="fr-FR" dirty="0" smtClean="0"/>
          </a:p>
          <a:p>
            <a:pPr lvl="0">
              <a:buNone/>
            </a:pPr>
            <a:r>
              <a:rPr lang="en-GB" b="1" dirty="0" smtClean="0"/>
              <a:t>3.Attempt to remain as neutral as possible. </a:t>
            </a:r>
            <a:r>
              <a:rPr lang="en-GB" dirty="0" smtClean="0"/>
              <a:t>That is, don't show strong emotional reactions to their responses. Patton suggests to act as if "you've heard it all before."</a:t>
            </a:r>
            <a:endParaRPr lang="fr-FR" dirty="0" smtClean="0"/>
          </a:p>
          <a:p>
            <a:pPr lvl="0">
              <a:buNone/>
            </a:pPr>
            <a:r>
              <a:rPr lang="en-GB" b="1" dirty="0" smtClean="0"/>
              <a:t>4.Encourage responses </a:t>
            </a:r>
            <a:r>
              <a:rPr lang="en-GB" dirty="0" smtClean="0"/>
              <a:t>with occasional nods of the head, "uh </a:t>
            </a:r>
            <a:r>
              <a:rPr lang="en-GB" dirty="0" err="1" smtClean="0"/>
              <a:t>huh"s</a:t>
            </a:r>
            <a:r>
              <a:rPr lang="en-GB" dirty="0" smtClean="0"/>
              <a:t>, etc.</a:t>
            </a:r>
            <a:endParaRPr lang="fr-FR" dirty="0" smtClean="0"/>
          </a:p>
          <a:p>
            <a:endParaRPr lang="fr-F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305800" cy="4495800"/>
          </a:xfrm>
        </p:spPr>
        <p:txBody>
          <a:bodyPr/>
          <a:lstStyle/>
          <a:p>
            <a:pPr lvl="0">
              <a:buNone/>
            </a:pPr>
            <a:r>
              <a:rPr lang="en-GB" sz="2400" b="1" dirty="0" smtClean="0"/>
              <a:t>5.Be careful about the appearance when note taking. </a:t>
            </a:r>
            <a:r>
              <a:rPr lang="en-GB" sz="2400" dirty="0" smtClean="0"/>
              <a:t>That is, if you jump to take a note, it may appear as if you're surprised or very pleased about an answer, which may influence answers to future questions.</a:t>
            </a:r>
            <a:endParaRPr lang="fr-FR" sz="2400" dirty="0" smtClean="0"/>
          </a:p>
          <a:p>
            <a:pPr lvl="0">
              <a:buNone/>
            </a:pPr>
            <a:r>
              <a:rPr lang="en-GB" sz="2400" b="1" dirty="0" smtClean="0"/>
              <a:t>6.Provide transition between major topics</a:t>
            </a:r>
            <a:r>
              <a:rPr lang="en-GB" sz="2400" dirty="0" smtClean="0"/>
              <a:t>, e.g., "we've been talking about (some topic) and now I'd like to move on to (another topic)."</a:t>
            </a:r>
            <a:endParaRPr lang="fr-FR" sz="2400" dirty="0" smtClean="0"/>
          </a:p>
          <a:p>
            <a:pPr lvl="0">
              <a:buNone/>
            </a:pPr>
            <a:r>
              <a:rPr lang="en-GB" sz="2400" b="1" dirty="0" smtClean="0"/>
              <a:t>7.Don't lose control of the interview. </a:t>
            </a:r>
            <a:r>
              <a:rPr lang="en-GB" sz="2400" dirty="0" smtClean="0"/>
              <a:t>This can occur when respondents talk about a different topic, take a long time to answer and time is running out , or even begin asking questions to the interviewer.</a:t>
            </a:r>
            <a:endParaRPr lang="fr-FR" sz="2400" dirty="0" smtClean="0"/>
          </a:p>
          <a:p>
            <a:endParaRPr lang="fr-F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Grp="1" noChangeArrowheads="1"/>
          </p:cNvSpPr>
          <p:nvPr>
            <p:ph type="title"/>
          </p:nvPr>
        </p:nvSpPr>
        <p:spPr/>
        <p:txBody>
          <a:bodyPr/>
          <a:lstStyle/>
          <a:p>
            <a:pPr eaLnBrk="1" hangingPunct="1"/>
            <a:r>
              <a:rPr lang="fr-FR" smtClean="0"/>
              <a:t>COMPREHENSION QUESTIONS</a:t>
            </a:r>
          </a:p>
        </p:txBody>
      </p:sp>
      <p:sp>
        <p:nvSpPr>
          <p:cNvPr id="73731" name="Rectangle 3"/>
          <p:cNvSpPr>
            <a:spLocks noGrp="1" noChangeArrowheads="1"/>
          </p:cNvSpPr>
          <p:nvPr>
            <p:ph type="body" idx="1"/>
          </p:nvPr>
        </p:nvSpPr>
        <p:spPr/>
        <p:txBody>
          <a:bodyPr/>
          <a:lstStyle/>
          <a:p>
            <a:pPr eaLnBrk="1" hangingPunct="1">
              <a:lnSpc>
                <a:spcPct val="80000"/>
              </a:lnSpc>
              <a:buFont typeface="Wingdings" pitchFamily="2" charset="2"/>
              <a:buNone/>
            </a:pPr>
            <a:r>
              <a:rPr lang="en-GB" sz="1800" b="1" smtClean="0"/>
              <a:t>  </a:t>
            </a:r>
            <a:endParaRPr lang="fr-FR" sz="1800" b="1" smtClean="0"/>
          </a:p>
          <a:p>
            <a:pPr eaLnBrk="1" hangingPunct="1">
              <a:lnSpc>
                <a:spcPct val="80000"/>
              </a:lnSpc>
            </a:pPr>
            <a:r>
              <a:rPr lang="en-GB" sz="1800" smtClean="0"/>
              <a:t>• What question is addressed by this research?  Explain the relevant past research and the ideas that led to this question.</a:t>
            </a:r>
          </a:p>
          <a:p>
            <a:pPr eaLnBrk="1" hangingPunct="1">
              <a:lnSpc>
                <a:spcPct val="80000"/>
              </a:lnSpc>
            </a:pPr>
            <a:r>
              <a:rPr lang="en-GB" sz="1800" smtClean="0"/>
              <a:t>• What hypothesis was investigated in this study?  Explain how it is related to the research question you discussed in #1 above.</a:t>
            </a:r>
          </a:p>
          <a:p>
            <a:pPr eaLnBrk="1" hangingPunct="1">
              <a:lnSpc>
                <a:spcPct val="80000"/>
              </a:lnSpc>
            </a:pPr>
            <a:r>
              <a:rPr lang="en-GB" sz="1800" smtClean="0"/>
              <a:t>• How was the study set up?  Explain why it was set up this way.</a:t>
            </a:r>
          </a:p>
          <a:p>
            <a:pPr eaLnBrk="1" hangingPunct="1">
              <a:lnSpc>
                <a:spcPct val="80000"/>
              </a:lnSpc>
            </a:pPr>
            <a:r>
              <a:rPr lang="en-GB" sz="1800" smtClean="0"/>
              <a:t>• What data were collected?  Explain why the authors chose these particular data to collect.</a:t>
            </a:r>
          </a:p>
          <a:p>
            <a:pPr eaLnBrk="1" hangingPunct="1">
              <a:lnSpc>
                <a:spcPct val="80000"/>
              </a:lnSpc>
            </a:pPr>
            <a:r>
              <a:rPr lang="en-GB" sz="1800" smtClean="0"/>
              <a:t>• What were the results?  </a:t>
            </a:r>
          </a:p>
          <a:p>
            <a:pPr eaLnBrk="1" hangingPunct="1">
              <a:lnSpc>
                <a:spcPct val="80000"/>
              </a:lnSpc>
            </a:pPr>
            <a:r>
              <a:rPr lang="en-GB" sz="1800" smtClean="0"/>
              <a:t>• Explain how well the results do (or do not) support the hypothesis. </a:t>
            </a:r>
          </a:p>
          <a:p>
            <a:pPr eaLnBrk="1" hangingPunct="1">
              <a:lnSpc>
                <a:spcPct val="80000"/>
              </a:lnSpc>
            </a:pPr>
            <a:r>
              <a:rPr lang="en-GB" sz="1800" smtClean="0"/>
              <a:t>• Explain any alternative explanations for the findings (your own ideas and/or the authors’).</a:t>
            </a:r>
          </a:p>
          <a:p>
            <a:pPr eaLnBrk="1" hangingPunct="1">
              <a:lnSpc>
                <a:spcPct val="80000"/>
              </a:lnSpc>
            </a:pPr>
            <a:r>
              <a:rPr lang="en-GB" sz="1800" smtClean="0"/>
              <a:t>• What further research does this study suggest (to you and/or the author)?   Explain why it should be conducted. </a:t>
            </a:r>
            <a:endParaRPr lang="fr-FR" sz="180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2"/>
          <p:cNvSpPr>
            <a:spLocks noGrp="1" noChangeArrowheads="1"/>
          </p:cNvSpPr>
          <p:nvPr>
            <p:ph type="title"/>
          </p:nvPr>
        </p:nvSpPr>
        <p:spPr/>
        <p:txBody>
          <a:bodyPr/>
          <a:lstStyle/>
          <a:p>
            <a:pPr eaLnBrk="1" hangingPunct="1"/>
            <a:r>
              <a:rPr lang="fr-FR" sz="3200" smtClean="0"/>
              <a:t>HOW TO READ A RESEARCH PAPER: A FOUR- STEP GUIDE</a:t>
            </a:r>
          </a:p>
        </p:txBody>
      </p:sp>
      <p:sp>
        <p:nvSpPr>
          <p:cNvPr id="71683" name="Rectangle 3"/>
          <p:cNvSpPr>
            <a:spLocks noGrp="1" noChangeArrowheads="1"/>
          </p:cNvSpPr>
          <p:nvPr>
            <p:ph type="body" idx="1"/>
          </p:nvPr>
        </p:nvSpPr>
        <p:spPr/>
        <p:txBody>
          <a:bodyPr/>
          <a:lstStyle/>
          <a:p>
            <a:pPr eaLnBrk="1" hangingPunct="1"/>
            <a:r>
              <a:rPr lang="en-GB" b="1" u="sng" smtClean="0"/>
              <a:t>the four steps: Skimming, vocabulary, comprehension, and analysis.</a:t>
            </a:r>
          </a:p>
          <a:p>
            <a:pPr eaLnBrk="1" hangingPunct="1">
              <a:buFont typeface="Wingdings" pitchFamily="2" charset="2"/>
              <a:buNone/>
            </a:pPr>
            <a:r>
              <a:rPr lang="en-GB" b="1" u="sng" smtClean="0"/>
              <a:t>1.  Skimming. </a:t>
            </a:r>
            <a:r>
              <a:rPr lang="en-GB" u="sng" smtClean="0"/>
              <a:t> </a:t>
            </a:r>
            <a:r>
              <a:rPr lang="en-GB" smtClean="0"/>
              <a:t>Skim the paper quickly, noting basics like headings, figures and the like.  </a:t>
            </a:r>
          </a:p>
          <a:p>
            <a:pPr eaLnBrk="1" hangingPunct="1">
              <a:buFont typeface="Wingdings" pitchFamily="2" charset="2"/>
              <a:buNone/>
            </a:pPr>
            <a:r>
              <a:rPr lang="en-GB" smtClean="0"/>
              <a:t>2.  </a:t>
            </a:r>
            <a:r>
              <a:rPr lang="en-GB" b="1" u="sng" smtClean="0"/>
              <a:t>Vocabulary</a:t>
            </a:r>
            <a:r>
              <a:rPr lang="en-GB" b="1" smtClean="0"/>
              <a:t>.  </a:t>
            </a:r>
            <a:r>
              <a:rPr lang="en-GB" smtClean="0"/>
              <a:t>Go through the paper word by word and line by line, underlining or highlighting </a:t>
            </a:r>
            <a:r>
              <a:rPr lang="en-GB" b="1" smtClean="0"/>
              <a:t>every word and phrase</a:t>
            </a:r>
            <a:r>
              <a:rPr lang="en-GB" smtClean="0"/>
              <a:t> you don't understand.  </a:t>
            </a:r>
            <a:endParaRPr lang="fr-FR"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noChangeArrowheads="1"/>
          </p:cNvSpPr>
          <p:nvPr>
            <p:ph type="title"/>
          </p:nvPr>
        </p:nvSpPr>
        <p:spPr/>
        <p:txBody>
          <a:bodyPr/>
          <a:lstStyle/>
          <a:p>
            <a:pPr eaLnBrk="1" hangingPunct="1"/>
            <a:r>
              <a:rPr lang="fr-FR" smtClean="0"/>
              <a:t>II. OBJECTIVES</a:t>
            </a:r>
          </a:p>
        </p:txBody>
      </p:sp>
      <p:sp>
        <p:nvSpPr>
          <p:cNvPr id="14339" name="Rectangle 3"/>
          <p:cNvSpPr>
            <a:spLocks noGrp="1" noChangeArrowheads="1"/>
          </p:cNvSpPr>
          <p:nvPr>
            <p:ph type="body" idx="1"/>
          </p:nvPr>
        </p:nvSpPr>
        <p:spPr/>
        <p:txBody>
          <a:bodyPr/>
          <a:lstStyle/>
          <a:p>
            <a:pPr eaLnBrk="1" hangingPunct="1">
              <a:buFont typeface="Wingdings" pitchFamily="2" charset="2"/>
              <a:buNone/>
            </a:pPr>
            <a:r>
              <a:rPr lang="fr-FR" smtClean="0"/>
              <a:t>A research study can be carried out with </a:t>
            </a:r>
            <a:r>
              <a:rPr lang="fr-FR" b="1" smtClean="0"/>
              <a:t>four</a:t>
            </a:r>
            <a:r>
              <a:rPr lang="fr-FR" smtClean="0"/>
              <a:t> </a:t>
            </a:r>
            <a:r>
              <a:rPr lang="fr-FR" b="1" smtClean="0"/>
              <a:t>objectives:</a:t>
            </a:r>
          </a:p>
          <a:p>
            <a:pPr eaLnBrk="1" hangingPunct="1"/>
            <a:r>
              <a:rPr lang="fr-FR" b="1" smtClean="0"/>
              <a:t>1. Descriptive</a:t>
            </a:r>
          </a:p>
          <a:p>
            <a:pPr eaLnBrk="1" hangingPunct="1"/>
            <a:r>
              <a:rPr lang="fr-FR" b="1" smtClean="0"/>
              <a:t>2. Correlational</a:t>
            </a:r>
          </a:p>
          <a:p>
            <a:pPr eaLnBrk="1" hangingPunct="1"/>
            <a:r>
              <a:rPr lang="fr-FR" b="1" smtClean="0"/>
              <a:t>3. Explanatory</a:t>
            </a:r>
          </a:p>
          <a:p>
            <a:pPr eaLnBrk="1" hangingPunct="1"/>
            <a:r>
              <a:rPr lang="fr-FR" b="1" smtClean="0"/>
              <a:t>4. Exploratory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2"/>
          <p:cNvSpPr>
            <a:spLocks noGrp="1" noChangeArrowheads="1"/>
          </p:cNvSpPr>
          <p:nvPr>
            <p:ph type="title"/>
          </p:nvPr>
        </p:nvSpPr>
        <p:spPr/>
        <p:txBody>
          <a:bodyPr/>
          <a:lstStyle/>
          <a:p>
            <a:pPr eaLnBrk="1" hangingPunct="1"/>
            <a:r>
              <a:rPr lang="fr-FR" sz="3200" smtClean="0"/>
              <a:t>HOW TO READ A RESEARCH PAPER: A FOUR- STEP GUIDE</a:t>
            </a:r>
          </a:p>
        </p:txBody>
      </p:sp>
      <p:sp>
        <p:nvSpPr>
          <p:cNvPr id="72707" name="Rectangle 3"/>
          <p:cNvSpPr>
            <a:spLocks noGrp="1" noChangeArrowheads="1"/>
          </p:cNvSpPr>
          <p:nvPr>
            <p:ph type="body" idx="1"/>
          </p:nvPr>
        </p:nvSpPr>
        <p:spPr/>
        <p:txBody>
          <a:bodyPr/>
          <a:lstStyle/>
          <a:p>
            <a:pPr eaLnBrk="1" hangingPunct="1"/>
            <a:r>
              <a:rPr lang="en-GB" smtClean="0"/>
              <a:t>3.  </a:t>
            </a:r>
            <a:r>
              <a:rPr lang="en-GB" b="1" u="sng" smtClean="0"/>
              <a:t>Comprehension</a:t>
            </a:r>
            <a:r>
              <a:rPr lang="en-GB" u="sng" smtClean="0"/>
              <a:t>, section by section.</a:t>
            </a:r>
            <a:r>
              <a:rPr lang="en-GB" b="1" smtClean="0"/>
              <a:t>  </a:t>
            </a:r>
            <a:r>
              <a:rPr lang="en-GB" smtClean="0"/>
              <a:t>Try to deal with all the words and phrases, although a few technical terms in the Methods section might remain.  Now go back and read the whole paper, section by section, for comprehension</a:t>
            </a:r>
            <a:r>
              <a:rPr lang="fr-FR" smtClean="0"/>
              <a:t>.</a:t>
            </a:r>
          </a:p>
          <a:p>
            <a:pPr eaLnBrk="1" hangingPunct="1">
              <a:buFont typeface="Wingdings" pitchFamily="2" charset="2"/>
              <a:buNone/>
            </a:pPr>
            <a:r>
              <a:rPr lang="fr-FR" smtClean="0"/>
              <a:t>   Here are some qqs. that you might use to help you better understand the article.</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AutoShape 2"/>
          <p:cNvSpPr>
            <a:spLocks noGrp="1" noChangeArrowheads="1"/>
          </p:cNvSpPr>
          <p:nvPr>
            <p:ph type="title"/>
          </p:nvPr>
        </p:nvSpPr>
        <p:spPr/>
        <p:txBody>
          <a:bodyPr/>
          <a:lstStyle/>
          <a:p>
            <a:pPr eaLnBrk="1" hangingPunct="1"/>
            <a:r>
              <a:rPr lang="fr-FR" sz="3200" smtClean="0"/>
              <a:t>HOW TO READ A RESEARCH PAPER: A FOUR- STEP GUIDE</a:t>
            </a:r>
          </a:p>
        </p:txBody>
      </p:sp>
      <p:sp>
        <p:nvSpPr>
          <p:cNvPr id="74755" name="Rectangle 3"/>
          <p:cNvSpPr>
            <a:spLocks noGrp="1" noChangeArrowheads="1"/>
          </p:cNvSpPr>
          <p:nvPr>
            <p:ph type="body" idx="1"/>
          </p:nvPr>
        </p:nvSpPr>
        <p:spPr/>
        <p:txBody>
          <a:bodyPr/>
          <a:lstStyle/>
          <a:p>
            <a:pPr eaLnBrk="1" hangingPunct="1"/>
            <a:r>
              <a:rPr lang="en-GB" smtClean="0"/>
              <a:t>4.  </a:t>
            </a:r>
            <a:r>
              <a:rPr lang="en-GB" b="1" u="sng" smtClean="0"/>
              <a:t>Analysis</a:t>
            </a:r>
            <a:r>
              <a:rPr lang="en-GB" u="sng" smtClean="0"/>
              <a:t>.</a:t>
            </a:r>
            <a:r>
              <a:rPr lang="en-GB" smtClean="0"/>
              <a:t>  After you understand the article and can summarize it, then you can return to broader questions and draw your own conclusions.  </a:t>
            </a:r>
            <a:endParaRPr lang="fr-FR"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2"/>
          <p:cNvSpPr>
            <a:spLocks noGrp="1" noChangeArrowheads="1"/>
          </p:cNvSpPr>
          <p:nvPr>
            <p:ph type="title"/>
          </p:nvPr>
        </p:nvSpPr>
        <p:spPr/>
        <p:txBody>
          <a:bodyPr/>
          <a:lstStyle/>
          <a:p>
            <a:pPr eaLnBrk="1" hangingPunct="1"/>
            <a:r>
              <a:rPr lang="fr-FR" smtClean="0"/>
              <a:t>ANALYSING RESEARCH PAPERS</a:t>
            </a:r>
          </a:p>
        </p:txBody>
      </p:sp>
      <p:sp>
        <p:nvSpPr>
          <p:cNvPr id="75779" name="Rectangle 3"/>
          <p:cNvSpPr>
            <a:spLocks noGrp="1" noChangeArrowheads="1"/>
          </p:cNvSpPr>
          <p:nvPr>
            <p:ph type="body" idx="1"/>
          </p:nvPr>
        </p:nvSpPr>
        <p:spPr/>
        <p:txBody>
          <a:bodyPr/>
          <a:lstStyle/>
          <a:p>
            <a:pPr eaLnBrk="1" hangingPunct="1">
              <a:lnSpc>
                <a:spcPct val="80000"/>
              </a:lnSpc>
            </a:pPr>
            <a:r>
              <a:rPr lang="en-GB" sz="2400" smtClean="0"/>
              <a:t>Here are some questions that may be useful in analysing research papers:</a:t>
            </a:r>
            <a:endParaRPr lang="en-GB" sz="2400" b="1" smtClean="0"/>
          </a:p>
          <a:p>
            <a:pPr eaLnBrk="1" hangingPunct="1">
              <a:lnSpc>
                <a:spcPct val="80000"/>
              </a:lnSpc>
            </a:pPr>
            <a:r>
              <a:rPr lang="en-GB" sz="2400" b="1" smtClean="0"/>
              <a:t>Introduction:</a:t>
            </a:r>
            <a:endParaRPr lang="en-GB" sz="2400" smtClean="0"/>
          </a:p>
          <a:p>
            <a:pPr eaLnBrk="1" hangingPunct="1">
              <a:lnSpc>
                <a:spcPct val="80000"/>
              </a:lnSpc>
            </a:pPr>
            <a:r>
              <a:rPr lang="en-GB" sz="2400" smtClean="0"/>
              <a:t>•  What is the overall purpose of the research?  </a:t>
            </a:r>
          </a:p>
          <a:p>
            <a:pPr eaLnBrk="1" hangingPunct="1">
              <a:lnSpc>
                <a:spcPct val="80000"/>
              </a:lnSpc>
            </a:pPr>
            <a:r>
              <a:rPr lang="en-GB" sz="2400" smtClean="0"/>
              <a:t>•  How does the research fit into the context of its field?  Is it, for example, attempting to show the effectiveness of a program?  show the validity of a new technique?  open up a new field of inquiry?</a:t>
            </a:r>
          </a:p>
          <a:p>
            <a:pPr eaLnBrk="1" hangingPunct="1">
              <a:lnSpc>
                <a:spcPct val="80000"/>
              </a:lnSpc>
            </a:pPr>
            <a:r>
              <a:rPr lang="en-GB" sz="2400" smtClean="0"/>
              <a:t>•  Do you agree with the author's rationale for studying the question with this particular methodology?</a:t>
            </a:r>
            <a:endParaRPr lang="fr-FR" sz="240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p:cNvSpPr>
            <a:spLocks noGrp="1" noChangeArrowheads="1"/>
          </p:cNvSpPr>
          <p:nvPr>
            <p:ph type="title"/>
          </p:nvPr>
        </p:nvSpPr>
        <p:spPr/>
        <p:txBody>
          <a:bodyPr/>
          <a:lstStyle/>
          <a:p>
            <a:pPr eaLnBrk="1" hangingPunct="1"/>
            <a:r>
              <a:rPr lang="fr-FR" sz="3200" smtClean="0"/>
              <a:t>ANALYSING RESEARCH PAPERS (QQS.)</a:t>
            </a:r>
          </a:p>
        </p:txBody>
      </p:sp>
      <p:sp>
        <p:nvSpPr>
          <p:cNvPr id="76803" name="Rectangle 3"/>
          <p:cNvSpPr>
            <a:spLocks noGrp="1" noChangeArrowheads="1"/>
          </p:cNvSpPr>
          <p:nvPr>
            <p:ph type="body" idx="1"/>
          </p:nvPr>
        </p:nvSpPr>
        <p:spPr/>
        <p:txBody>
          <a:bodyPr/>
          <a:lstStyle/>
          <a:p>
            <a:pPr eaLnBrk="1" hangingPunct="1">
              <a:lnSpc>
                <a:spcPct val="80000"/>
              </a:lnSpc>
            </a:pPr>
            <a:r>
              <a:rPr lang="en-GB" sz="2400" b="1" smtClean="0"/>
              <a:t>Methods:</a:t>
            </a:r>
            <a:endParaRPr lang="en-GB" sz="2400" smtClean="0"/>
          </a:p>
          <a:p>
            <a:pPr eaLnBrk="1" hangingPunct="1">
              <a:lnSpc>
                <a:spcPct val="80000"/>
              </a:lnSpc>
            </a:pPr>
            <a:r>
              <a:rPr lang="en-GB" sz="2400" smtClean="0"/>
              <a:t>•  Were the measurements appropriate for the questions the researcher was approaching?  </a:t>
            </a:r>
          </a:p>
          <a:p>
            <a:pPr eaLnBrk="1" hangingPunct="1">
              <a:lnSpc>
                <a:spcPct val="80000"/>
              </a:lnSpc>
            </a:pPr>
            <a:r>
              <a:rPr lang="en-GB" sz="2400" smtClean="0"/>
              <a:t>•  How is the study controlled?  are there control groups?  If so, are they exactly comparable to the experimental groups?</a:t>
            </a:r>
          </a:p>
          <a:p>
            <a:pPr eaLnBrk="1" hangingPunct="1">
              <a:lnSpc>
                <a:spcPct val="80000"/>
              </a:lnSpc>
            </a:pPr>
            <a:r>
              <a:rPr lang="en-GB" sz="2400" smtClean="0"/>
              <a:t>•  Were the measures in this research clearly related to the variables in which the researchers (or you) were interested?</a:t>
            </a:r>
          </a:p>
          <a:p>
            <a:pPr eaLnBrk="1" hangingPunct="1">
              <a:lnSpc>
                <a:spcPct val="80000"/>
              </a:lnSpc>
            </a:pPr>
            <a:r>
              <a:rPr lang="en-GB" sz="2400" smtClean="0"/>
              <a:t>•  If human subjects were studied, did they accurately represent the populations under study?</a:t>
            </a:r>
            <a:endParaRPr lang="fr-FR" sz="2400"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2"/>
          <p:cNvSpPr>
            <a:spLocks noGrp="1" noChangeArrowheads="1"/>
          </p:cNvSpPr>
          <p:nvPr>
            <p:ph type="title"/>
          </p:nvPr>
        </p:nvSpPr>
        <p:spPr/>
        <p:txBody>
          <a:bodyPr/>
          <a:lstStyle/>
          <a:p>
            <a:pPr eaLnBrk="1" hangingPunct="1"/>
            <a:r>
              <a:rPr lang="fr-FR" sz="3200" smtClean="0"/>
              <a:t>ANALYSING RESEARCH PAPERS        ( QQS.)</a:t>
            </a:r>
          </a:p>
        </p:txBody>
      </p:sp>
      <p:sp>
        <p:nvSpPr>
          <p:cNvPr id="77827" name="Rectangle 3"/>
          <p:cNvSpPr>
            <a:spLocks noGrp="1" noChangeArrowheads="1"/>
          </p:cNvSpPr>
          <p:nvPr>
            <p:ph type="body" idx="1"/>
          </p:nvPr>
        </p:nvSpPr>
        <p:spPr/>
        <p:txBody>
          <a:bodyPr/>
          <a:lstStyle/>
          <a:p>
            <a:pPr eaLnBrk="1" hangingPunct="1"/>
            <a:r>
              <a:rPr lang="en-GB" sz="2400" b="1" smtClean="0"/>
              <a:t>Results</a:t>
            </a:r>
            <a:endParaRPr lang="en-GB" sz="2400" smtClean="0"/>
          </a:p>
          <a:p>
            <a:pPr eaLnBrk="1" hangingPunct="1"/>
            <a:r>
              <a:rPr lang="en-GB" sz="2400" smtClean="0"/>
              <a:t>•  What is the one major finding?</a:t>
            </a:r>
          </a:p>
          <a:p>
            <a:pPr eaLnBrk="1" hangingPunct="1"/>
            <a:r>
              <a:rPr lang="en-GB" sz="2400" smtClean="0"/>
              <a:t>•  Were enough of the data presented so that you feel you can judge for yourself how the experiment turned out?</a:t>
            </a:r>
          </a:p>
          <a:p>
            <a:pPr eaLnBrk="1" hangingPunct="1"/>
            <a:r>
              <a:rPr lang="en-GB" sz="2400" smtClean="0"/>
              <a:t>•  Did you see patterns or trends in the data that the author did not mention?  Were there problems in data interpretation that were not addressed</a:t>
            </a:r>
            <a:r>
              <a:rPr lang="fr-FR" sz="2400" smtClean="0"/>
              <a:t>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2"/>
          <p:cNvSpPr>
            <a:spLocks noGrp="1" noChangeArrowheads="1"/>
          </p:cNvSpPr>
          <p:nvPr>
            <p:ph type="title"/>
          </p:nvPr>
        </p:nvSpPr>
        <p:spPr/>
        <p:txBody>
          <a:bodyPr/>
          <a:lstStyle/>
          <a:p>
            <a:pPr eaLnBrk="1" hangingPunct="1"/>
            <a:r>
              <a:rPr lang="fr-FR" sz="3200" smtClean="0"/>
              <a:t>ANALYSING RESEARCH PAPERS (QQS.)</a:t>
            </a:r>
          </a:p>
        </p:txBody>
      </p:sp>
      <p:sp>
        <p:nvSpPr>
          <p:cNvPr id="78851" name="Rectangle 3"/>
          <p:cNvSpPr>
            <a:spLocks noGrp="1" noChangeArrowheads="1"/>
          </p:cNvSpPr>
          <p:nvPr>
            <p:ph type="body" idx="1"/>
          </p:nvPr>
        </p:nvSpPr>
        <p:spPr/>
        <p:txBody>
          <a:bodyPr/>
          <a:lstStyle/>
          <a:p>
            <a:pPr eaLnBrk="1" hangingPunct="1"/>
            <a:r>
              <a:rPr lang="en-GB" sz="2400" b="1" smtClean="0"/>
              <a:t>Discussion</a:t>
            </a:r>
            <a:endParaRPr lang="en-GB" sz="2400" smtClean="0"/>
          </a:p>
          <a:p>
            <a:pPr eaLnBrk="1" hangingPunct="1"/>
            <a:r>
              <a:rPr lang="en-GB" sz="2400" smtClean="0"/>
              <a:t>•  Do you agree with the conclusions drawn from the data?  </a:t>
            </a:r>
          </a:p>
          <a:p>
            <a:pPr eaLnBrk="1" hangingPunct="1"/>
            <a:r>
              <a:rPr lang="en-GB" sz="2400" smtClean="0"/>
              <a:t>•  Are these conclusions over-generalized or appropriately careful?  </a:t>
            </a:r>
          </a:p>
          <a:p>
            <a:pPr eaLnBrk="1" hangingPunct="1"/>
            <a:r>
              <a:rPr lang="en-GB" sz="2400" smtClean="0"/>
              <a:t>•  Are there alternative interpretations of the data?  </a:t>
            </a:r>
          </a:p>
          <a:p>
            <a:pPr eaLnBrk="1" hangingPunct="1"/>
            <a:r>
              <a:rPr lang="en-GB" sz="2400" smtClean="0"/>
              <a:t>•  What further experiments can you think of, to continue the research or to answer remaining questions</a:t>
            </a:r>
            <a:r>
              <a:rPr lang="fr-FR" sz="2400" smtClean="0"/>
              <a:t> ?</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p:cNvSpPr>
            <a:spLocks noGrp="1" noChangeArrowheads="1"/>
          </p:cNvSpPr>
          <p:nvPr>
            <p:ph type="title"/>
          </p:nvPr>
        </p:nvSpPr>
        <p:spPr/>
        <p:txBody>
          <a:bodyPr/>
          <a:lstStyle/>
          <a:p>
            <a:pPr eaLnBrk="1" hangingPunct="1"/>
            <a:r>
              <a:rPr lang="fr-FR" sz="3200" smtClean="0"/>
              <a:t>CONCEPTUALING A RESEARCH DESIGN</a:t>
            </a:r>
          </a:p>
        </p:txBody>
      </p:sp>
      <p:sp>
        <p:nvSpPr>
          <p:cNvPr id="79875" name="Rectangle 3"/>
          <p:cNvSpPr>
            <a:spLocks noGrp="1" noChangeArrowheads="1"/>
          </p:cNvSpPr>
          <p:nvPr>
            <p:ph type="body" idx="1"/>
          </p:nvPr>
        </p:nvSpPr>
        <p:spPr/>
        <p:txBody>
          <a:bodyPr/>
          <a:lstStyle/>
          <a:p>
            <a:pPr eaLnBrk="1" hangingPunct="1"/>
            <a:endParaRPr lang="fr-FR" smtClean="0"/>
          </a:p>
          <a:p>
            <a:pPr eaLnBrk="1" hangingPunct="1"/>
            <a:r>
              <a:rPr lang="fr-FR" smtClean="0"/>
              <a:t>A research design is a procedural </a:t>
            </a:r>
            <a:r>
              <a:rPr lang="fr-FR" b="1" smtClean="0"/>
              <a:t>plan</a:t>
            </a:r>
            <a:r>
              <a:rPr lang="fr-FR" smtClean="0"/>
              <a:t> that is adopted by the researcher to answer questions validly, objectively, accurately and economically     </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85728"/>
            <a:ext cx="7924800" cy="1619272"/>
          </a:xfrm>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References (Bibliography): </a:t>
            </a:r>
            <a:br>
              <a:rPr lang="en-US" dirty="0" smtClean="0"/>
            </a:br>
            <a:r>
              <a:rPr lang="en-US" dirty="0" smtClean="0">
                <a:solidFill>
                  <a:srgbClr val="FF0000"/>
                </a:solidFill>
              </a:rPr>
              <a:t>How to cite the references</a:t>
            </a:r>
            <a:r>
              <a:rPr lang="fr-FR" dirty="0" smtClean="0">
                <a:solidFill>
                  <a:srgbClr val="FF0000"/>
                </a:solidFill>
              </a:rPr>
              <a:t/>
            </a:r>
            <a:br>
              <a:rPr lang="fr-FR" dirty="0" smtClean="0">
                <a:solidFill>
                  <a:srgbClr val="FF0000"/>
                </a:solidFill>
              </a:rPr>
            </a:br>
            <a:endParaRPr lang="fr-FR" dirty="0">
              <a:solidFill>
                <a:srgbClr val="FF0000"/>
              </a:solidFill>
            </a:endParaRPr>
          </a:p>
        </p:txBody>
      </p:sp>
      <p:sp>
        <p:nvSpPr>
          <p:cNvPr id="3" name="Espace réservé du contenu 2"/>
          <p:cNvSpPr>
            <a:spLocks noGrp="1"/>
          </p:cNvSpPr>
          <p:nvPr>
            <p:ph idx="1"/>
          </p:nvPr>
        </p:nvSpPr>
        <p:spPr/>
        <p:txBody>
          <a:bodyPr/>
          <a:lstStyle/>
          <a:p>
            <a:pPr algn="just"/>
            <a:r>
              <a:rPr lang="en-US" sz="2000" dirty="0" smtClean="0"/>
              <a:t>You need to be aware that there are different conventions for listing different types of sources, such as books, journals, conference proceedings, and websites. The format for referencing each of these sources is given below. In the demonstrations below, the generic format for the specific type of source is first given, followed by examples. Note that for book referencing, the title of the book is </a:t>
            </a:r>
            <a:r>
              <a:rPr lang="en-US" sz="2000" i="1" dirty="0" smtClean="0"/>
              <a:t>italicized</a:t>
            </a:r>
            <a:r>
              <a:rPr lang="en-US" sz="2000" dirty="0" smtClean="0"/>
              <a:t>, whereas for a journal it is the name of the journal that is in </a:t>
            </a:r>
            <a:r>
              <a:rPr lang="en-US" sz="2000" i="1" dirty="0" smtClean="0"/>
              <a:t>italics</a:t>
            </a:r>
            <a:r>
              <a:rPr lang="en-US" sz="2000" dirty="0" smtClean="0"/>
              <a:t>. Note below that the convention is to insert a full stop (.) after the author’s name and year (e.g. ‘</a:t>
            </a:r>
            <a:r>
              <a:rPr lang="en-US" sz="2000" dirty="0" err="1" smtClean="0"/>
              <a:t>Dreyfuss</a:t>
            </a:r>
            <a:r>
              <a:rPr lang="en-US" sz="2000" dirty="0" smtClean="0"/>
              <a:t>, H. L. (2001)</a:t>
            </a:r>
            <a:r>
              <a:rPr lang="en-US" sz="2000" b="1" dirty="0" smtClean="0"/>
              <a:t>.</a:t>
            </a:r>
            <a:r>
              <a:rPr lang="en-US" sz="2000" dirty="0" smtClean="0"/>
              <a:t>’); however some publishers omit this convention, preferring to implement their own house style.</a:t>
            </a:r>
            <a:endParaRPr lang="fr-FR" sz="2000" dirty="0" smtClean="0"/>
          </a:p>
          <a:p>
            <a:pPr algn="just"/>
            <a:endParaRPr lang="fr-FR" sz="20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Rules</a:t>
            </a:r>
            <a:r>
              <a:rPr lang="fr-FR" dirty="0" smtClean="0"/>
              <a:t> to </a:t>
            </a:r>
            <a:r>
              <a:rPr lang="fr-FR" dirty="0" err="1" smtClean="0"/>
              <a:t>follow</a:t>
            </a:r>
            <a:r>
              <a:rPr lang="fr-FR" dirty="0" smtClean="0"/>
              <a:t>:</a:t>
            </a:r>
            <a:endParaRPr lang="fr-FR" dirty="0"/>
          </a:p>
        </p:txBody>
      </p:sp>
      <p:sp>
        <p:nvSpPr>
          <p:cNvPr id="3" name="Espace réservé du contenu 2"/>
          <p:cNvSpPr>
            <a:spLocks noGrp="1"/>
          </p:cNvSpPr>
          <p:nvPr>
            <p:ph idx="1"/>
          </p:nvPr>
        </p:nvSpPr>
        <p:spPr>
          <a:xfrm>
            <a:off x="770468" y="2311401"/>
            <a:ext cx="8305800" cy="4495800"/>
          </a:xfrm>
        </p:spPr>
        <p:txBody>
          <a:bodyPr/>
          <a:lstStyle/>
          <a:p>
            <a:pPr>
              <a:buNone/>
            </a:pPr>
            <a:r>
              <a:rPr lang="fr-FR" sz="2400" b="1" dirty="0" smtClean="0"/>
              <a:t>There are </a:t>
            </a:r>
            <a:r>
              <a:rPr lang="fr-FR" sz="2400" b="1" dirty="0" err="1" smtClean="0"/>
              <a:t>two</a:t>
            </a:r>
            <a:r>
              <a:rPr lang="fr-FR" sz="2400" b="1" dirty="0" smtClean="0"/>
              <a:t> </a:t>
            </a:r>
            <a:r>
              <a:rPr lang="fr-FR" sz="2400" b="1" dirty="0" err="1" smtClean="0"/>
              <a:t>rules</a:t>
            </a:r>
            <a:r>
              <a:rPr lang="fr-FR" sz="2400" b="1" dirty="0" smtClean="0"/>
              <a:t> to </a:t>
            </a:r>
            <a:r>
              <a:rPr lang="fr-FR" sz="2400" b="1" dirty="0" err="1" smtClean="0"/>
              <a:t>follow</a:t>
            </a:r>
            <a:r>
              <a:rPr lang="fr-FR" sz="2400" b="1" dirty="0" smtClean="0"/>
              <a:t> in the </a:t>
            </a:r>
            <a:r>
              <a:rPr lang="fr-FR" sz="2400" b="1" dirty="0" err="1" smtClean="0"/>
              <a:t>References</a:t>
            </a:r>
            <a:r>
              <a:rPr lang="fr-FR" sz="2400" b="1" dirty="0" smtClean="0"/>
              <a:t> section</a:t>
            </a:r>
            <a:r>
              <a:rPr lang="fr-FR" sz="2400" dirty="0" smtClean="0"/>
              <a:t>:</a:t>
            </a:r>
          </a:p>
          <a:p>
            <a:pPr>
              <a:buNone/>
            </a:pPr>
            <a:r>
              <a:rPr lang="fr-FR" sz="2400" b="1" dirty="0" smtClean="0"/>
              <a:t>First,</a:t>
            </a:r>
            <a:r>
              <a:rPr lang="fr-FR" sz="2400" dirty="0" smtClean="0"/>
              <a:t> </a:t>
            </a:r>
            <a:r>
              <a:rPr lang="fr-FR" sz="2400" dirty="0" err="1" smtClean="0"/>
              <a:t>you</a:t>
            </a:r>
            <a:r>
              <a:rPr lang="fr-FR" sz="2400" dirty="0" smtClean="0"/>
              <a:t> </a:t>
            </a:r>
            <a:r>
              <a:rPr lang="fr-FR" sz="2400" dirty="0" err="1" smtClean="0"/>
              <a:t>should</a:t>
            </a:r>
            <a:r>
              <a:rPr lang="fr-FR" sz="2400" dirty="0" smtClean="0"/>
              <a:t> </a:t>
            </a:r>
            <a:r>
              <a:rPr lang="fr-FR" sz="2400" dirty="0" err="1" smtClean="0"/>
              <a:t>list</a:t>
            </a:r>
            <a:r>
              <a:rPr lang="fr-FR" sz="2400" dirty="0" smtClean="0"/>
              <a:t> </a:t>
            </a:r>
            <a:r>
              <a:rPr lang="fr-FR" sz="2400" dirty="0" err="1" smtClean="0"/>
              <a:t>only</a:t>
            </a:r>
            <a:r>
              <a:rPr lang="fr-FR" sz="2400" dirty="0" smtClean="0"/>
              <a:t> </a:t>
            </a:r>
            <a:r>
              <a:rPr lang="fr-FR" sz="2400" dirty="0" err="1" smtClean="0"/>
              <a:t>significant</a:t>
            </a:r>
            <a:r>
              <a:rPr lang="fr-FR" sz="2400" dirty="0" smtClean="0"/>
              <a:t>, </a:t>
            </a:r>
            <a:r>
              <a:rPr lang="fr-FR" sz="2400" dirty="0" err="1" smtClean="0"/>
              <a:t>published</a:t>
            </a:r>
            <a:r>
              <a:rPr lang="fr-FR" sz="2400" dirty="0" smtClean="0"/>
              <a:t> </a:t>
            </a:r>
            <a:r>
              <a:rPr lang="fr-FR" sz="2400" dirty="0" err="1" smtClean="0"/>
              <a:t>references</a:t>
            </a:r>
            <a:r>
              <a:rPr lang="fr-FR" sz="2400" dirty="0" smtClean="0"/>
              <a:t>. </a:t>
            </a:r>
            <a:r>
              <a:rPr lang="fr-FR" sz="2400" dirty="0" err="1" smtClean="0"/>
              <a:t>References</a:t>
            </a:r>
            <a:r>
              <a:rPr lang="fr-FR" sz="2400" dirty="0" smtClean="0"/>
              <a:t> to </a:t>
            </a:r>
            <a:r>
              <a:rPr lang="fr-FR" sz="2400" dirty="0" err="1" smtClean="0"/>
              <a:t>unpublished</a:t>
            </a:r>
            <a:r>
              <a:rPr lang="fr-FR" sz="2400" dirty="0" smtClean="0"/>
              <a:t> data, abstracts, </a:t>
            </a:r>
            <a:r>
              <a:rPr lang="fr-FR" sz="2400" dirty="0" err="1" smtClean="0"/>
              <a:t>theses</a:t>
            </a:r>
            <a:r>
              <a:rPr lang="fr-FR" sz="2400" dirty="0" smtClean="0"/>
              <a:t>, and </a:t>
            </a:r>
            <a:r>
              <a:rPr lang="fr-FR" sz="2400" dirty="0" err="1" smtClean="0"/>
              <a:t>other</a:t>
            </a:r>
            <a:r>
              <a:rPr lang="fr-FR" sz="2400" dirty="0" smtClean="0"/>
              <a:t> </a:t>
            </a:r>
            <a:r>
              <a:rPr lang="fr-FR" sz="2400" dirty="0" err="1" smtClean="0"/>
              <a:t>secondary</a:t>
            </a:r>
            <a:r>
              <a:rPr lang="fr-FR" sz="2400" dirty="0" smtClean="0"/>
              <a:t> </a:t>
            </a:r>
            <a:r>
              <a:rPr lang="fr-FR" sz="2400" dirty="0" err="1" smtClean="0"/>
              <a:t>materials</a:t>
            </a:r>
            <a:r>
              <a:rPr lang="fr-FR" sz="2400" dirty="0" smtClean="0"/>
              <a:t> </a:t>
            </a:r>
            <a:r>
              <a:rPr lang="fr-FR" sz="2400" dirty="0" err="1" smtClean="0"/>
              <a:t>should</a:t>
            </a:r>
            <a:r>
              <a:rPr lang="fr-FR" sz="2400" dirty="0" smtClean="0"/>
              <a:t> not </a:t>
            </a:r>
            <a:r>
              <a:rPr lang="fr-FR" sz="2400" dirty="0" err="1" smtClean="0"/>
              <a:t>clutter</a:t>
            </a:r>
            <a:r>
              <a:rPr lang="fr-FR" sz="2400" dirty="0" smtClean="0"/>
              <a:t> up the </a:t>
            </a:r>
            <a:r>
              <a:rPr lang="fr-FR" sz="2400" dirty="0" err="1" smtClean="0"/>
              <a:t>References</a:t>
            </a:r>
            <a:r>
              <a:rPr lang="fr-FR" sz="2400" dirty="0" smtClean="0"/>
              <a:t> or </a:t>
            </a:r>
            <a:r>
              <a:rPr lang="fr-FR" sz="2400" dirty="0" err="1" smtClean="0"/>
              <a:t>Literature</a:t>
            </a:r>
            <a:r>
              <a:rPr lang="fr-FR" sz="2400" dirty="0" smtClean="0"/>
              <a:t> </a:t>
            </a:r>
            <a:r>
              <a:rPr lang="fr-FR" sz="2400" dirty="0" err="1" smtClean="0"/>
              <a:t>Cited</a:t>
            </a:r>
            <a:r>
              <a:rPr lang="fr-FR" sz="2400" dirty="0" smtClean="0"/>
              <a:t> section. If </a:t>
            </a:r>
            <a:r>
              <a:rPr lang="fr-FR" sz="2400" dirty="0" err="1" smtClean="0"/>
              <a:t>this</a:t>
            </a:r>
            <a:r>
              <a:rPr lang="fr-FR" sz="2400" dirty="0" smtClean="0"/>
              <a:t> </a:t>
            </a:r>
            <a:r>
              <a:rPr lang="fr-FR" sz="2400" dirty="0" err="1" smtClean="0"/>
              <a:t>reference</a:t>
            </a:r>
            <a:r>
              <a:rPr lang="fr-FR" sz="2400" dirty="0" smtClean="0"/>
              <a:t> </a:t>
            </a:r>
            <a:r>
              <a:rPr lang="fr-FR" sz="2400" dirty="0" err="1" smtClean="0"/>
              <a:t>seems</a:t>
            </a:r>
            <a:r>
              <a:rPr lang="fr-FR" sz="2400" dirty="0" smtClean="0"/>
              <a:t> to </a:t>
            </a:r>
            <a:r>
              <a:rPr lang="fr-FR" sz="2400" dirty="0" err="1" smtClean="0"/>
              <a:t>be</a:t>
            </a:r>
            <a:r>
              <a:rPr lang="fr-FR" sz="2400" dirty="0" smtClean="0"/>
              <a:t> </a:t>
            </a:r>
            <a:r>
              <a:rPr lang="fr-FR" sz="2400" dirty="0" err="1" smtClean="0"/>
              <a:t>essntial</a:t>
            </a:r>
            <a:r>
              <a:rPr lang="fr-FR" sz="2400" dirty="0" smtClean="0"/>
              <a:t>, </a:t>
            </a:r>
            <a:r>
              <a:rPr lang="fr-FR" sz="2400" dirty="0" err="1" smtClean="0"/>
              <a:t>you</a:t>
            </a:r>
            <a:r>
              <a:rPr lang="fr-FR" sz="2400" dirty="0" smtClean="0"/>
              <a:t> </a:t>
            </a:r>
            <a:r>
              <a:rPr lang="fr-FR" sz="2400" dirty="0" err="1" smtClean="0"/>
              <a:t>may</a:t>
            </a:r>
            <a:r>
              <a:rPr lang="fr-FR" sz="2400" dirty="0" smtClean="0"/>
              <a:t> </a:t>
            </a:r>
            <a:r>
              <a:rPr lang="fr-FR" sz="2400" dirty="0" err="1" smtClean="0"/>
              <a:t>add</a:t>
            </a:r>
            <a:r>
              <a:rPr lang="fr-FR" sz="2400" dirty="0" smtClean="0"/>
              <a:t> </a:t>
            </a:r>
            <a:r>
              <a:rPr lang="fr-FR" sz="2400" dirty="0" err="1" smtClean="0"/>
              <a:t>it</a:t>
            </a:r>
            <a:r>
              <a:rPr lang="fr-FR" sz="2400" dirty="0" smtClean="0"/>
              <a:t> </a:t>
            </a:r>
            <a:r>
              <a:rPr lang="fr-FR" sz="2400" dirty="0" err="1" smtClean="0"/>
              <a:t>parenthetically</a:t>
            </a:r>
            <a:r>
              <a:rPr lang="fr-FR" sz="2400" dirty="0" smtClean="0"/>
              <a:t> or as a </a:t>
            </a:r>
            <a:r>
              <a:rPr lang="fr-FR" sz="2400" dirty="0" err="1" smtClean="0"/>
              <a:t>foortnote</a:t>
            </a:r>
            <a:r>
              <a:rPr lang="fr-FR" sz="2400" dirty="0" smtClean="0"/>
              <a:t> in the </a:t>
            </a:r>
            <a:r>
              <a:rPr lang="fr-FR" sz="2400" dirty="0" err="1" smtClean="0"/>
              <a:t>etxt</a:t>
            </a:r>
            <a:r>
              <a:rPr lang="fr-FR" sz="2400" dirty="0" smtClean="0"/>
              <a:t>.</a:t>
            </a:r>
          </a:p>
          <a:p>
            <a:pPr>
              <a:buNone/>
            </a:pPr>
            <a:r>
              <a:rPr lang="fr-FR" sz="2400" b="1" dirty="0" smtClean="0"/>
              <a:t>Second</a:t>
            </a:r>
            <a:r>
              <a:rPr lang="fr-FR" sz="2400" dirty="0" smtClean="0"/>
              <a:t>, </a:t>
            </a:r>
            <a:r>
              <a:rPr lang="fr-FR" sz="2400" dirty="0" err="1" smtClean="0"/>
              <a:t>make</a:t>
            </a:r>
            <a:r>
              <a:rPr lang="fr-FR" sz="2400" dirty="0" smtClean="0"/>
              <a:t> sure </a:t>
            </a:r>
            <a:r>
              <a:rPr lang="fr-FR" sz="2400" dirty="0" err="1" smtClean="0"/>
              <a:t>that</a:t>
            </a:r>
            <a:r>
              <a:rPr lang="fr-FR" sz="2400" dirty="0" smtClean="0"/>
              <a:t> all </a:t>
            </a:r>
            <a:r>
              <a:rPr lang="fr-FR" sz="2400" dirty="0" err="1" smtClean="0"/>
              <a:t>references</a:t>
            </a:r>
            <a:r>
              <a:rPr lang="fr-FR" sz="2400" dirty="0" smtClean="0"/>
              <a:t> </a:t>
            </a:r>
            <a:r>
              <a:rPr lang="fr-FR" sz="2400" dirty="0" err="1" smtClean="0"/>
              <a:t>cited</a:t>
            </a:r>
            <a:r>
              <a:rPr lang="fr-FR" sz="2400" dirty="0" smtClean="0"/>
              <a:t> in the </a:t>
            </a:r>
            <a:r>
              <a:rPr lang="fr-FR" sz="2400" dirty="0" err="1" smtClean="0"/>
              <a:t>text</a:t>
            </a:r>
            <a:r>
              <a:rPr lang="fr-FR" sz="2400" dirty="0" smtClean="0"/>
              <a:t> are </a:t>
            </a:r>
            <a:r>
              <a:rPr lang="fr-FR" sz="2400" dirty="0" err="1" smtClean="0"/>
              <a:t>indeed</a:t>
            </a:r>
            <a:r>
              <a:rPr lang="fr-FR" sz="2400" dirty="0" smtClean="0"/>
              <a:t> </a:t>
            </a:r>
            <a:r>
              <a:rPr lang="fr-FR" sz="2400" dirty="0" err="1" smtClean="0"/>
              <a:t>listed</a:t>
            </a:r>
            <a:r>
              <a:rPr lang="fr-FR" sz="2400" dirty="0" smtClean="0"/>
              <a:t> in the </a:t>
            </a:r>
            <a:r>
              <a:rPr lang="fr-FR" sz="2400" dirty="0" err="1" smtClean="0"/>
              <a:t>bibliography</a:t>
            </a:r>
            <a:r>
              <a:rPr lang="fr-FR" sz="2400" dirty="0" smtClean="0"/>
              <a:t> and </a:t>
            </a:r>
            <a:r>
              <a:rPr lang="fr-FR" sz="2400" dirty="0" err="1" smtClean="0"/>
              <a:t>that</a:t>
            </a:r>
            <a:r>
              <a:rPr lang="fr-FR" sz="2400" dirty="0" smtClean="0"/>
              <a:t> all the </a:t>
            </a:r>
            <a:r>
              <a:rPr lang="fr-FR" sz="2400" dirty="0" err="1" smtClean="0"/>
              <a:t>references</a:t>
            </a:r>
            <a:r>
              <a:rPr lang="fr-FR" sz="2400" dirty="0" smtClean="0"/>
              <a:t> </a:t>
            </a:r>
            <a:r>
              <a:rPr lang="fr-FR" sz="2400" dirty="0" err="1" smtClean="0"/>
              <a:t>listed</a:t>
            </a:r>
            <a:r>
              <a:rPr lang="fr-FR" sz="2400" dirty="0" smtClean="0"/>
              <a:t> </a:t>
            </a:r>
            <a:r>
              <a:rPr lang="fr-FR" sz="2400" dirty="0" err="1" smtClean="0"/>
              <a:t>under</a:t>
            </a:r>
            <a:r>
              <a:rPr lang="fr-FR" sz="2400" dirty="0" smtClean="0"/>
              <a:t> the </a:t>
            </a:r>
            <a:r>
              <a:rPr lang="fr-FR" sz="2400" dirty="0" err="1" smtClean="0"/>
              <a:t>bibiography</a:t>
            </a:r>
            <a:r>
              <a:rPr lang="fr-FR" sz="2400" dirty="0" smtClean="0"/>
              <a:t> are </a:t>
            </a:r>
            <a:r>
              <a:rPr lang="fr-FR" sz="2400" dirty="0" err="1" smtClean="0"/>
              <a:t>indeed</a:t>
            </a:r>
            <a:r>
              <a:rPr lang="fr-FR" sz="2400" dirty="0" smtClean="0"/>
              <a:t> </a:t>
            </a:r>
            <a:r>
              <a:rPr lang="fr-FR" sz="2400" dirty="0" err="1" smtClean="0"/>
              <a:t>cited</a:t>
            </a:r>
            <a:r>
              <a:rPr lang="fr-FR" sz="2400" dirty="0" smtClean="0"/>
              <a:t> </a:t>
            </a:r>
            <a:r>
              <a:rPr lang="fr-FR" sz="2400" dirty="0" err="1" smtClean="0"/>
              <a:t>somewhere</a:t>
            </a:r>
            <a:r>
              <a:rPr lang="fr-FR" sz="2400" dirty="0" smtClean="0"/>
              <a:t> in the </a:t>
            </a:r>
            <a:r>
              <a:rPr lang="fr-FR" sz="2400" dirty="0" err="1" smtClean="0"/>
              <a:t>text</a:t>
            </a:r>
            <a:r>
              <a:rPr lang="fr-FR" sz="2400" dirty="0" smtClean="0"/>
              <a:t>.</a:t>
            </a:r>
            <a:endParaRPr lang="fr-FR" sz="2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20080" cy="4281510"/>
          </a:xfrm>
        </p:spPr>
        <p:txBody>
          <a:bodyPr/>
          <a:lstStyle/>
          <a:p>
            <a:pPr>
              <a:buNone/>
            </a:pPr>
            <a:r>
              <a:rPr lang="fr-FR" sz="2600" dirty="0" smtClean="0"/>
              <a:t>Most </a:t>
            </a:r>
            <a:r>
              <a:rPr lang="fr-FR" sz="2600" dirty="0" err="1" smtClean="0"/>
              <a:t>journals</a:t>
            </a:r>
            <a:r>
              <a:rPr lang="fr-FR" sz="2600" dirty="0" smtClean="0"/>
              <a:t> cite </a:t>
            </a:r>
            <a:r>
              <a:rPr lang="fr-FR" sz="2600" dirty="0" err="1" smtClean="0"/>
              <a:t>references</a:t>
            </a:r>
            <a:r>
              <a:rPr lang="fr-FR" sz="2600" dirty="0" smtClean="0"/>
              <a:t> in one of the of the </a:t>
            </a:r>
            <a:r>
              <a:rPr lang="fr-FR" sz="2600" b="1" dirty="0" err="1" smtClean="0"/>
              <a:t>three</a:t>
            </a:r>
            <a:r>
              <a:rPr lang="fr-FR" sz="2600" b="1" dirty="0" smtClean="0"/>
              <a:t> </a:t>
            </a:r>
            <a:r>
              <a:rPr lang="fr-FR" sz="2600" b="1" dirty="0" err="1" smtClean="0"/>
              <a:t>general</a:t>
            </a:r>
            <a:r>
              <a:rPr lang="fr-FR" sz="2600" b="1" dirty="0" smtClean="0"/>
              <a:t> </a:t>
            </a:r>
            <a:r>
              <a:rPr lang="fr-FR" sz="2600" b="1" dirty="0" err="1" smtClean="0"/>
              <a:t>ways</a:t>
            </a:r>
            <a:r>
              <a:rPr lang="fr-FR" sz="2600" b="1" dirty="0" smtClean="0"/>
              <a:t> </a:t>
            </a:r>
            <a:r>
              <a:rPr lang="fr-FR" sz="2600" dirty="0" err="1" smtClean="0"/>
              <a:t>that</a:t>
            </a:r>
            <a:r>
              <a:rPr lang="fr-FR" sz="2600" dirty="0" smtClean="0"/>
              <a:t> </a:t>
            </a:r>
            <a:r>
              <a:rPr lang="fr-FR" sz="2600" dirty="0" err="1" smtClean="0"/>
              <a:t>may</a:t>
            </a:r>
            <a:r>
              <a:rPr lang="fr-FR" sz="2600" dirty="0" smtClean="0"/>
              <a:t> </a:t>
            </a:r>
            <a:r>
              <a:rPr lang="fr-FR" sz="2600" dirty="0" err="1" smtClean="0"/>
              <a:t>be</a:t>
            </a:r>
            <a:r>
              <a:rPr lang="fr-FR" sz="2600" dirty="0" smtClean="0"/>
              <a:t> </a:t>
            </a:r>
            <a:r>
              <a:rPr lang="fr-FR" sz="2600" dirty="0" err="1" smtClean="0"/>
              <a:t>referred</a:t>
            </a:r>
            <a:r>
              <a:rPr lang="fr-FR" sz="2600" dirty="0" smtClean="0"/>
              <a:t> to as </a:t>
            </a:r>
            <a:r>
              <a:rPr lang="fr-FR" dirty="0" smtClean="0"/>
              <a:t>:</a:t>
            </a:r>
          </a:p>
          <a:p>
            <a:pPr marL="514350" indent="-514350" algn="just">
              <a:buAutoNum type="arabicPeriod"/>
            </a:pPr>
            <a:r>
              <a:rPr lang="fr-FR" b="1" dirty="0" err="1" smtClean="0"/>
              <a:t>Author</a:t>
            </a:r>
            <a:r>
              <a:rPr lang="fr-FR" b="1" dirty="0" smtClean="0"/>
              <a:t> and </a:t>
            </a:r>
            <a:r>
              <a:rPr lang="fr-FR" b="1" dirty="0" err="1" smtClean="0"/>
              <a:t>Year</a:t>
            </a:r>
            <a:r>
              <a:rPr lang="fr-FR" b="1" dirty="0" smtClean="0"/>
              <a:t> </a:t>
            </a:r>
            <a:r>
              <a:rPr lang="fr-FR" b="1" dirty="0" err="1" smtClean="0"/>
              <a:t>Sytem</a:t>
            </a:r>
            <a:r>
              <a:rPr lang="fr-FR" dirty="0" smtClean="0"/>
              <a:t>: </a:t>
            </a:r>
            <a:r>
              <a:rPr lang="fr-FR" sz="2400" dirty="0" err="1" smtClean="0"/>
              <a:t>often</a:t>
            </a:r>
            <a:r>
              <a:rPr lang="fr-FR" sz="2400" dirty="0" smtClean="0"/>
              <a:t> </a:t>
            </a:r>
            <a:r>
              <a:rPr lang="fr-FR" sz="2400" dirty="0" err="1" smtClean="0"/>
              <a:t>referred</a:t>
            </a:r>
            <a:r>
              <a:rPr lang="fr-FR" sz="2400" dirty="0" smtClean="0"/>
              <a:t> to as the Harvard system. It has been </a:t>
            </a:r>
            <a:r>
              <a:rPr lang="fr-FR" sz="2400" dirty="0" err="1" smtClean="0"/>
              <a:t>very</a:t>
            </a:r>
            <a:r>
              <a:rPr lang="fr-FR" sz="2400" dirty="0" smtClean="0"/>
              <a:t> </a:t>
            </a:r>
            <a:r>
              <a:rPr lang="fr-FR" sz="2400" dirty="0" err="1" smtClean="0"/>
              <a:t>popular</a:t>
            </a:r>
            <a:r>
              <a:rPr lang="fr-FR" sz="2400" dirty="0" smtClean="0"/>
              <a:t> for </a:t>
            </a:r>
            <a:r>
              <a:rPr lang="fr-FR" sz="2400" dirty="0" err="1" smtClean="0"/>
              <a:t>many</a:t>
            </a:r>
            <a:r>
              <a:rPr lang="fr-FR" sz="2400" dirty="0" smtClean="0"/>
              <a:t> </a:t>
            </a:r>
            <a:r>
              <a:rPr lang="fr-FR" sz="2400" dirty="0" err="1" smtClean="0"/>
              <a:t>years</a:t>
            </a:r>
            <a:r>
              <a:rPr lang="fr-FR" sz="2400" dirty="0" smtClean="0"/>
              <a:t> and </a:t>
            </a:r>
            <a:r>
              <a:rPr lang="fr-FR" sz="2400" dirty="0" err="1" smtClean="0"/>
              <a:t>is</a:t>
            </a:r>
            <a:r>
              <a:rPr lang="fr-FR" sz="2400" dirty="0" smtClean="0"/>
              <a:t> </a:t>
            </a:r>
            <a:r>
              <a:rPr lang="fr-FR" sz="2400" dirty="0" err="1" smtClean="0"/>
              <a:t>used</a:t>
            </a:r>
            <a:r>
              <a:rPr lang="fr-FR" sz="2400" dirty="0" smtClean="0"/>
              <a:t> in </a:t>
            </a:r>
            <a:r>
              <a:rPr lang="fr-FR" sz="2400" dirty="0" err="1" smtClean="0"/>
              <a:t>many</a:t>
            </a:r>
            <a:r>
              <a:rPr lang="fr-FR" sz="2400" dirty="0" smtClean="0"/>
              <a:t> </a:t>
            </a:r>
            <a:r>
              <a:rPr lang="fr-FR" sz="2400" dirty="0" err="1" smtClean="0"/>
              <a:t>journals</a:t>
            </a:r>
            <a:r>
              <a:rPr lang="fr-FR" sz="2400" dirty="0" smtClean="0"/>
              <a:t> and books.</a:t>
            </a:r>
          </a:p>
          <a:p>
            <a:pPr marL="514350" indent="-514350" algn="just">
              <a:buNone/>
            </a:pPr>
            <a:r>
              <a:rPr lang="fr-FR" sz="2400" dirty="0" smtClean="0"/>
              <a:t>     Inside the </a:t>
            </a:r>
            <a:r>
              <a:rPr lang="fr-FR" sz="2400" dirty="0" err="1" smtClean="0"/>
              <a:t>text</a:t>
            </a:r>
            <a:r>
              <a:rPr lang="fr-FR" sz="2400" dirty="0" smtClean="0"/>
              <a:t>, </a:t>
            </a:r>
            <a:r>
              <a:rPr lang="fr-FR" sz="2400" dirty="0" err="1" smtClean="0"/>
              <a:t>you</a:t>
            </a:r>
            <a:r>
              <a:rPr lang="fr-FR" sz="2400" dirty="0" smtClean="0"/>
              <a:t> state </a:t>
            </a:r>
            <a:r>
              <a:rPr lang="fr-FR" sz="2400" dirty="0" err="1" smtClean="0"/>
              <a:t>only</a:t>
            </a:r>
            <a:r>
              <a:rPr lang="fr-FR" sz="2400" dirty="0" smtClean="0"/>
              <a:t> the </a:t>
            </a:r>
            <a:r>
              <a:rPr lang="fr-FR" sz="2400" dirty="0" err="1" smtClean="0"/>
              <a:t>AUTHORr</a:t>
            </a:r>
            <a:r>
              <a:rPr lang="fr-FR" sz="2400" dirty="0" smtClean="0"/>
              <a:t>+  YEAR </a:t>
            </a:r>
            <a:r>
              <a:rPr lang="fr-FR" sz="2400" dirty="0" err="1" smtClean="0"/>
              <a:t>either</a:t>
            </a:r>
            <a:r>
              <a:rPr lang="fr-FR" sz="2400" dirty="0" smtClean="0"/>
              <a:t> </a:t>
            </a:r>
            <a:r>
              <a:rPr lang="fr-FR" sz="2400" dirty="0" err="1" smtClean="0"/>
              <a:t>with</a:t>
            </a:r>
            <a:r>
              <a:rPr lang="fr-FR" sz="2400" dirty="0" smtClean="0"/>
              <a:t> a </a:t>
            </a:r>
            <a:r>
              <a:rPr lang="fr-FR" sz="2400" dirty="0" err="1" smtClean="0"/>
              <a:t>quotation</a:t>
            </a:r>
            <a:r>
              <a:rPr lang="fr-FR" sz="2400" dirty="0" smtClean="0"/>
              <a:t> or </a:t>
            </a:r>
            <a:r>
              <a:rPr lang="fr-FR" sz="2400" dirty="0" err="1" smtClean="0"/>
              <a:t>without</a:t>
            </a:r>
            <a:r>
              <a:rPr lang="fr-FR" sz="2400" dirty="0" smtClean="0"/>
              <a:t>. Full </a:t>
            </a:r>
            <a:r>
              <a:rPr lang="fr-FR" sz="2400" dirty="0" err="1" smtClean="0"/>
              <a:t>details</a:t>
            </a:r>
            <a:r>
              <a:rPr lang="fr-FR" sz="2400" dirty="0" smtClean="0"/>
              <a:t> of the source are </a:t>
            </a:r>
            <a:r>
              <a:rPr lang="fr-FR" sz="2400" dirty="0" err="1" smtClean="0"/>
              <a:t>given</a:t>
            </a:r>
            <a:r>
              <a:rPr lang="fr-FR" sz="2400" dirty="0" smtClean="0"/>
              <a:t> in a </a:t>
            </a:r>
            <a:r>
              <a:rPr lang="fr-FR" sz="2400" dirty="0" err="1" smtClean="0"/>
              <a:t>reference</a:t>
            </a:r>
            <a:r>
              <a:rPr lang="fr-FR" sz="2400" dirty="0" smtClean="0"/>
              <a:t> </a:t>
            </a:r>
            <a:r>
              <a:rPr lang="fr-FR" sz="2400" dirty="0" err="1" smtClean="0"/>
              <a:t>list</a:t>
            </a:r>
            <a:r>
              <a:rPr lang="fr-FR" sz="2400" dirty="0" smtClean="0"/>
              <a:t> ( </a:t>
            </a:r>
            <a:r>
              <a:rPr lang="fr-FR" sz="2400" dirty="0" err="1" smtClean="0"/>
              <a:t>bibliography</a:t>
            </a:r>
            <a:r>
              <a:rPr lang="fr-FR" sz="2400" dirty="0" smtClean="0"/>
              <a:t>) </a:t>
            </a:r>
            <a:r>
              <a:rPr lang="fr-FR" sz="2400" dirty="0" err="1" smtClean="0"/>
              <a:t>at</a:t>
            </a:r>
            <a:r>
              <a:rPr lang="fr-FR" sz="2400" dirty="0" smtClean="0"/>
              <a:t> the end of the </a:t>
            </a:r>
            <a:r>
              <a:rPr lang="fr-FR" sz="2400" dirty="0" err="1" smtClean="0"/>
              <a:t>text</a:t>
            </a:r>
            <a:r>
              <a:rPr lang="fr-FR" sz="2400" dirty="0" smtClean="0"/>
              <a:t>. This </a:t>
            </a:r>
            <a:r>
              <a:rPr lang="fr-FR" sz="2400" dirty="0" err="1" smtClean="0"/>
              <a:t>allows</a:t>
            </a:r>
            <a:r>
              <a:rPr lang="fr-FR" sz="2400" dirty="0" smtClean="0"/>
              <a:t> the </a:t>
            </a:r>
            <a:r>
              <a:rPr lang="fr-FR" sz="2400" dirty="0" err="1" smtClean="0"/>
              <a:t>writer</a:t>
            </a:r>
            <a:r>
              <a:rPr lang="fr-FR" sz="2400" dirty="0" smtClean="0"/>
              <a:t> to </a:t>
            </a:r>
            <a:r>
              <a:rPr lang="fr-FR" sz="2400" dirty="0" err="1" smtClean="0"/>
              <a:t>acknowledge</a:t>
            </a:r>
            <a:r>
              <a:rPr lang="fr-FR" sz="2400" dirty="0" smtClean="0"/>
              <a:t> </a:t>
            </a:r>
            <a:r>
              <a:rPr lang="fr-FR" sz="2400" dirty="0" err="1" smtClean="0"/>
              <a:t>his</a:t>
            </a:r>
            <a:r>
              <a:rPr lang="fr-FR" sz="2400" dirty="0" smtClean="0"/>
              <a:t>/</a:t>
            </a:r>
            <a:r>
              <a:rPr lang="fr-FR" sz="2400" dirty="0" err="1" smtClean="0"/>
              <a:t>her</a:t>
            </a:r>
            <a:r>
              <a:rPr lang="fr-FR" sz="2400" dirty="0" smtClean="0"/>
              <a:t> sources </a:t>
            </a:r>
            <a:r>
              <a:rPr lang="fr-FR" sz="2400" dirty="0" err="1" smtClean="0"/>
              <a:t>without</a:t>
            </a:r>
            <a:r>
              <a:rPr lang="fr-FR" sz="2400" dirty="0" smtClean="0"/>
              <a:t> </a:t>
            </a:r>
            <a:r>
              <a:rPr lang="fr-FR" sz="2400" dirty="0" err="1" smtClean="0"/>
              <a:t>significantly</a:t>
            </a:r>
            <a:r>
              <a:rPr lang="fr-FR" sz="2400" dirty="0" smtClean="0"/>
              <a:t> </a:t>
            </a:r>
            <a:r>
              <a:rPr lang="fr-FR" sz="2400" dirty="0" err="1" smtClean="0"/>
              <a:t>interrupting</a:t>
            </a:r>
            <a:r>
              <a:rPr lang="fr-FR" sz="2400" dirty="0" smtClean="0"/>
              <a:t> the flow of the </a:t>
            </a:r>
            <a:r>
              <a:rPr lang="fr-FR" sz="2400" dirty="0" err="1" smtClean="0"/>
              <a:t>writing</a:t>
            </a:r>
            <a:r>
              <a:rPr lang="fr-FR" sz="2400" dirty="0" smtClean="0"/>
              <a:t>.</a:t>
            </a:r>
          </a:p>
          <a:p>
            <a:pPr marL="457200" indent="-457200" algn="just">
              <a:buAutoNum type="arabicPeriod"/>
            </a:pPr>
            <a:endParaRPr lang="fr-FR" sz="24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p:txBody>
          <a:bodyPr/>
          <a:lstStyle/>
          <a:p>
            <a:pPr eaLnBrk="1" hangingPunct="1"/>
            <a:r>
              <a:rPr lang="fr-FR" smtClean="0"/>
              <a:t>TYPES OF RESEARCH</a:t>
            </a:r>
          </a:p>
        </p:txBody>
      </p:sp>
      <p:sp>
        <p:nvSpPr>
          <p:cNvPr id="15363" name="Rectangle 3"/>
          <p:cNvSpPr>
            <a:spLocks noGrp="1" noChangeArrowheads="1"/>
          </p:cNvSpPr>
          <p:nvPr>
            <p:ph type="body" idx="1"/>
          </p:nvPr>
        </p:nvSpPr>
        <p:spPr/>
        <p:txBody>
          <a:bodyPr/>
          <a:lstStyle/>
          <a:p>
            <a:pPr eaLnBrk="1" hangingPunct="1">
              <a:lnSpc>
                <a:spcPct val="90000"/>
              </a:lnSpc>
            </a:pPr>
            <a:r>
              <a:rPr lang="fr-FR" sz="2400" smtClean="0"/>
              <a:t>1. </a:t>
            </a:r>
            <a:r>
              <a:rPr lang="fr-FR" sz="2400" b="1" smtClean="0">
                <a:solidFill>
                  <a:schemeClr val="hlink"/>
                </a:solidFill>
              </a:rPr>
              <a:t>Descriptive:</a:t>
            </a:r>
          </a:p>
          <a:p>
            <a:pPr eaLnBrk="1" hangingPunct="1">
              <a:lnSpc>
                <a:spcPct val="90000"/>
              </a:lnSpc>
              <a:buFont typeface="Wingdings" pitchFamily="2" charset="2"/>
              <a:buNone/>
            </a:pPr>
            <a:r>
              <a:rPr lang="fr-FR" sz="2400" smtClean="0"/>
              <a:t>       The main purpose of such studies is to describe what is prevalent with respect to the issue/ problem under study. The main characteristic of descriptive research is that the researcher has no control over the variables; he can only report what has happened or what is happening. </a:t>
            </a:r>
          </a:p>
          <a:p>
            <a:pPr eaLnBrk="1" hangingPunct="1">
              <a:lnSpc>
                <a:spcPct val="90000"/>
              </a:lnSpc>
              <a:buFont typeface="Wingdings" pitchFamily="2" charset="2"/>
              <a:buNone/>
            </a:pPr>
            <a:r>
              <a:rPr lang="fr-FR" sz="2400" smtClean="0"/>
              <a:t>   The term </a:t>
            </a:r>
            <a:r>
              <a:rPr lang="fr-FR" sz="2400" b="1" smtClean="0">
                <a:solidFill>
                  <a:schemeClr val="hlink"/>
                </a:solidFill>
              </a:rPr>
              <a:t>Ex post facto ( after the fact )</a:t>
            </a:r>
            <a:r>
              <a:rPr lang="fr-FR" sz="2400" smtClean="0"/>
              <a:t> research for descriptive research is used mainly in social science and business research</a:t>
            </a:r>
          </a:p>
          <a:p>
            <a:pPr eaLnBrk="1" hangingPunct="1">
              <a:lnSpc>
                <a:spcPct val="90000"/>
              </a:lnSpc>
              <a:buFont typeface="Wingdings" pitchFamily="2" charset="2"/>
              <a:buNone/>
            </a:pPr>
            <a:endParaRPr lang="fr-FR" sz="2400"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28596" y="2255194"/>
            <a:ext cx="8715404" cy="5317210"/>
          </a:xfrm>
        </p:spPr>
        <p:txBody>
          <a:bodyPr/>
          <a:lstStyle/>
          <a:p>
            <a:r>
              <a:rPr lang="fr-FR" sz="2200" dirty="0" smtClean="0"/>
              <a:t>You </a:t>
            </a:r>
            <a:r>
              <a:rPr lang="fr-FR" sz="2200" dirty="0" err="1" smtClean="0"/>
              <a:t>should</a:t>
            </a:r>
            <a:r>
              <a:rPr lang="fr-FR" sz="2200" dirty="0" smtClean="0"/>
              <a:t> </a:t>
            </a:r>
            <a:r>
              <a:rPr lang="fr-FR" sz="2200" dirty="0" err="1" smtClean="0"/>
              <a:t>always</a:t>
            </a:r>
            <a:r>
              <a:rPr lang="fr-FR" sz="2200" dirty="0" smtClean="0"/>
              <a:t> </a:t>
            </a:r>
            <a:r>
              <a:rPr lang="fr-FR" sz="2200" dirty="0" err="1" smtClean="0"/>
              <a:t>include</a:t>
            </a:r>
            <a:r>
              <a:rPr lang="fr-FR" sz="2200" dirty="0" smtClean="0"/>
              <a:t> the page </a:t>
            </a:r>
            <a:r>
              <a:rPr lang="fr-FR" sz="2200" dirty="0" err="1" smtClean="0"/>
              <a:t>number</a:t>
            </a:r>
            <a:r>
              <a:rPr lang="fr-FR" sz="2200" dirty="0" smtClean="0"/>
              <a:t> </a:t>
            </a:r>
            <a:r>
              <a:rPr lang="fr-FR" sz="2200" dirty="0" err="1" smtClean="0"/>
              <a:t>when</a:t>
            </a:r>
            <a:r>
              <a:rPr lang="fr-FR" sz="2200" dirty="0" smtClean="0"/>
              <a:t> </a:t>
            </a:r>
            <a:r>
              <a:rPr lang="fr-FR" sz="2200" dirty="0" err="1" smtClean="0"/>
              <a:t>you</a:t>
            </a:r>
            <a:r>
              <a:rPr lang="fr-FR" sz="2200" dirty="0" smtClean="0"/>
              <a:t> </a:t>
            </a:r>
            <a:r>
              <a:rPr lang="fr-FR" sz="2200" dirty="0" err="1" smtClean="0"/>
              <a:t>include</a:t>
            </a:r>
            <a:r>
              <a:rPr lang="fr-FR" sz="2200" dirty="0" smtClean="0"/>
              <a:t> a passage of direct </a:t>
            </a:r>
            <a:r>
              <a:rPr lang="fr-FR" sz="2200" dirty="0" err="1" smtClean="0"/>
              <a:t>quoatation</a:t>
            </a:r>
            <a:r>
              <a:rPr lang="fr-FR" sz="2200" dirty="0" smtClean="0"/>
              <a:t> </a:t>
            </a:r>
            <a:r>
              <a:rPr lang="fr-FR" sz="2200" dirty="0" err="1" smtClean="0"/>
              <a:t>from</a:t>
            </a:r>
            <a:r>
              <a:rPr lang="fr-FR" sz="2200" dirty="0" smtClean="0"/>
              <a:t> </a:t>
            </a:r>
            <a:r>
              <a:rPr lang="fr-FR" sz="2200" dirty="0" err="1" smtClean="0"/>
              <a:t>another</a:t>
            </a:r>
            <a:r>
              <a:rPr lang="fr-FR" sz="2200" dirty="0" smtClean="0"/>
              <a:t> </a:t>
            </a:r>
            <a:r>
              <a:rPr lang="fr-FR" sz="2200" dirty="0" err="1" smtClean="0"/>
              <a:t>writer’s</a:t>
            </a:r>
            <a:r>
              <a:rPr lang="fr-FR" sz="2200" dirty="0" smtClean="0"/>
              <a:t> </a:t>
            </a:r>
            <a:r>
              <a:rPr lang="fr-FR" sz="2200" dirty="0" err="1" smtClean="0"/>
              <a:t>work</a:t>
            </a:r>
            <a:r>
              <a:rPr lang="fr-FR" sz="2200" dirty="0" smtClean="0"/>
              <a:t>.</a:t>
            </a:r>
          </a:p>
          <a:p>
            <a:pPr>
              <a:buNone/>
            </a:pPr>
            <a:r>
              <a:rPr lang="fr-FR" sz="2200" dirty="0" smtClean="0"/>
              <a:t>   </a:t>
            </a:r>
            <a:r>
              <a:rPr lang="fr-FR" sz="2200" b="1" dirty="0" err="1" smtClean="0"/>
              <a:t>Eg</a:t>
            </a:r>
            <a:r>
              <a:rPr lang="fr-FR" sz="2200" dirty="0" smtClean="0"/>
              <a:t>. -The </a:t>
            </a:r>
            <a:r>
              <a:rPr lang="fr-FR" sz="2200" dirty="0" err="1" smtClean="0"/>
              <a:t>seminars</a:t>
            </a:r>
            <a:r>
              <a:rPr lang="fr-FR" sz="2200" dirty="0" smtClean="0"/>
              <a:t>……………………</a:t>
            </a:r>
            <a:r>
              <a:rPr lang="fr-FR" sz="2200" dirty="0" err="1" smtClean="0"/>
              <a:t>employees</a:t>
            </a:r>
            <a:r>
              <a:rPr lang="fr-FR" sz="2200" dirty="0" smtClean="0"/>
              <a:t>.</a:t>
            </a:r>
            <a:r>
              <a:rPr lang="fr-FR" sz="2200" b="1" dirty="0" smtClean="0"/>
              <a:t>(Lyon,1992)</a:t>
            </a:r>
          </a:p>
          <a:p>
            <a:pPr>
              <a:buNone/>
            </a:pPr>
            <a:r>
              <a:rPr lang="fr-FR" sz="2200" dirty="0" smtClean="0"/>
              <a:t>          -</a:t>
            </a:r>
            <a:r>
              <a:rPr lang="fr-FR" sz="2200" dirty="0" err="1" smtClean="0"/>
              <a:t>Kneeper</a:t>
            </a:r>
            <a:r>
              <a:rPr lang="fr-FR" sz="2200" dirty="0" smtClean="0"/>
              <a:t> and </a:t>
            </a:r>
            <a:r>
              <a:rPr lang="fr-FR" sz="2200" dirty="0" err="1" smtClean="0"/>
              <a:t>Cropley</a:t>
            </a:r>
            <a:r>
              <a:rPr lang="fr-FR" sz="2200" dirty="0" smtClean="0"/>
              <a:t> </a:t>
            </a:r>
            <a:r>
              <a:rPr lang="fr-FR" sz="2200" b="1" dirty="0" smtClean="0"/>
              <a:t>(1991:p.44</a:t>
            </a:r>
            <a:r>
              <a:rPr lang="fr-FR" sz="2200" dirty="0" smtClean="0"/>
              <a:t>) </a:t>
            </a:r>
            <a:r>
              <a:rPr lang="fr-FR" sz="2200" dirty="0" err="1" smtClean="0"/>
              <a:t>believe</a:t>
            </a:r>
            <a:r>
              <a:rPr lang="fr-FR" sz="2200" dirty="0" smtClean="0"/>
              <a:t> </a:t>
            </a:r>
            <a:r>
              <a:rPr lang="fr-FR" sz="2200" dirty="0" err="1" smtClean="0"/>
              <a:t>that</a:t>
            </a:r>
            <a:r>
              <a:rPr lang="fr-FR" sz="2200" dirty="0" smtClean="0"/>
              <a:t>……….</a:t>
            </a:r>
            <a:r>
              <a:rPr lang="fr-FR" sz="2200" b="1" dirty="0" smtClean="0"/>
              <a:t>.</a:t>
            </a:r>
          </a:p>
          <a:p>
            <a:r>
              <a:rPr lang="fr-FR" sz="2200" dirty="0" err="1" smtClean="0"/>
              <a:t>When</a:t>
            </a:r>
            <a:r>
              <a:rPr lang="fr-FR" sz="2200" dirty="0" smtClean="0"/>
              <a:t> a publication has </a:t>
            </a:r>
            <a:r>
              <a:rPr lang="fr-FR" sz="2200" dirty="0" err="1" smtClean="0"/>
              <a:t>several</a:t>
            </a:r>
            <a:r>
              <a:rPr lang="fr-FR" sz="2200" dirty="0" smtClean="0"/>
              <a:t> </a:t>
            </a:r>
            <a:r>
              <a:rPr lang="fr-FR" sz="2200" dirty="0" err="1" smtClean="0"/>
              <a:t>authors</a:t>
            </a:r>
            <a:r>
              <a:rPr lang="fr-FR" sz="2200" dirty="0" smtClean="0"/>
              <a:t> (more </a:t>
            </a:r>
            <a:r>
              <a:rPr lang="fr-FR" sz="2200" dirty="0" err="1" smtClean="0"/>
              <a:t>than</a:t>
            </a:r>
            <a:r>
              <a:rPr lang="fr-FR" sz="2200" dirty="0" smtClean="0"/>
              <a:t> </a:t>
            </a:r>
            <a:r>
              <a:rPr lang="fr-FR" sz="2200" dirty="0" err="1" smtClean="0"/>
              <a:t>two</a:t>
            </a:r>
            <a:r>
              <a:rPr lang="fr-FR" sz="2200" dirty="0" smtClean="0"/>
              <a:t>), </a:t>
            </a:r>
            <a:r>
              <a:rPr lang="fr-FR" sz="2200" dirty="0" err="1" smtClean="0"/>
              <a:t>it</a:t>
            </a:r>
            <a:r>
              <a:rPr lang="fr-FR" sz="2200" dirty="0" smtClean="0"/>
              <a:t> </a:t>
            </a:r>
            <a:r>
              <a:rPr lang="fr-FR" sz="2200" dirty="0" err="1" smtClean="0"/>
              <a:t>is</a:t>
            </a:r>
            <a:r>
              <a:rPr lang="fr-FR" sz="2200" dirty="0" smtClean="0"/>
              <a:t> </a:t>
            </a:r>
            <a:r>
              <a:rPr lang="fr-FR" sz="2200" dirty="0" err="1" smtClean="0"/>
              <a:t>advisable</a:t>
            </a:r>
            <a:r>
              <a:rPr lang="fr-FR" sz="2200" dirty="0" smtClean="0"/>
              <a:t> to </a:t>
            </a:r>
            <a:r>
              <a:rPr lang="fr-FR" sz="2200" dirty="0" err="1" smtClean="0"/>
              <a:t>give</a:t>
            </a:r>
            <a:r>
              <a:rPr lang="fr-FR" sz="2200" dirty="0" smtClean="0"/>
              <a:t> the </a:t>
            </a:r>
            <a:r>
              <a:rPr lang="fr-FR" sz="2200" dirty="0" err="1" smtClean="0"/>
              <a:t>surname</a:t>
            </a:r>
            <a:r>
              <a:rPr lang="fr-FR" sz="2200" dirty="0" smtClean="0"/>
              <a:t> of the first </a:t>
            </a:r>
            <a:r>
              <a:rPr lang="fr-FR" sz="2200" dirty="0" err="1" smtClean="0"/>
              <a:t>author</a:t>
            </a:r>
            <a:r>
              <a:rPr lang="fr-FR" sz="2200" dirty="0" smtClean="0"/>
              <a:t> </a:t>
            </a:r>
            <a:r>
              <a:rPr lang="fr-FR" sz="2200" dirty="0" err="1" smtClean="0"/>
              <a:t>followed</a:t>
            </a:r>
            <a:r>
              <a:rPr lang="fr-FR" sz="2200" dirty="0" smtClean="0"/>
              <a:t> by </a:t>
            </a:r>
            <a:r>
              <a:rPr lang="fr-FR" sz="2200" b="1" dirty="0" smtClean="0"/>
              <a:t>et al </a:t>
            </a:r>
          </a:p>
          <a:p>
            <a:pPr>
              <a:buNone/>
            </a:pPr>
            <a:r>
              <a:rPr lang="fr-FR" sz="2200" dirty="0" smtClean="0"/>
              <a:t>    ( an </a:t>
            </a:r>
            <a:r>
              <a:rPr lang="fr-FR" sz="2200" dirty="0" err="1" smtClean="0"/>
              <a:t>abbreviation</a:t>
            </a:r>
            <a:r>
              <a:rPr lang="fr-FR" sz="2200" dirty="0" smtClean="0"/>
              <a:t> of the Latin for « </a:t>
            </a:r>
            <a:r>
              <a:rPr lang="fr-FR" sz="2200" b="1" dirty="0" smtClean="0"/>
              <a:t>and the </a:t>
            </a:r>
            <a:r>
              <a:rPr lang="fr-FR" sz="2200" b="1" dirty="0" err="1" smtClean="0"/>
              <a:t>others</a:t>
            </a:r>
            <a:r>
              <a:rPr lang="fr-FR" sz="2200" b="1" dirty="0" smtClean="0"/>
              <a:t> </a:t>
            </a:r>
            <a:r>
              <a:rPr lang="fr-FR" sz="2200" dirty="0" smtClean="0"/>
              <a:t>».)</a:t>
            </a:r>
          </a:p>
          <a:p>
            <a:pPr>
              <a:buNone/>
            </a:pPr>
            <a:r>
              <a:rPr lang="fr-FR" sz="2200" dirty="0" smtClean="0"/>
              <a:t>    </a:t>
            </a:r>
            <a:r>
              <a:rPr lang="fr-FR" sz="2200" b="1" dirty="0" err="1" smtClean="0"/>
              <a:t>Eg</a:t>
            </a:r>
            <a:r>
              <a:rPr lang="fr-FR" sz="2200" dirty="0" smtClean="0"/>
              <a:t>: </a:t>
            </a:r>
            <a:r>
              <a:rPr lang="en-GB" sz="2200" dirty="0" smtClean="0"/>
              <a:t>Cohen </a:t>
            </a:r>
            <a:r>
              <a:rPr lang="en-GB" sz="2200" b="1" dirty="0" smtClean="0"/>
              <a:t>et al</a:t>
            </a:r>
            <a:r>
              <a:rPr lang="en-GB" sz="2200" dirty="0" smtClean="0"/>
              <a:t>. (2000). </a:t>
            </a:r>
            <a:r>
              <a:rPr lang="en-GB" sz="2200" i="1" dirty="0" smtClean="0"/>
              <a:t>Research Methods in Education</a:t>
            </a:r>
            <a:r>
              <a:rPr lang="en-GB" sz="2200" dirty="0" smtClean="0"/>
              <a:t>. 5</a:t>
            </a:r>
            <a:r>
              <a:rPr lang="en-GB" sz="2200" baseline="30000" dirty="0" smtClean="0"/>
              <a:t>th</a:t>
            </a:r>
            <a:r>
              <a:rPr lang="en-GB" sz="2200" dirty="0" smtClean="0"/>
              <a:t> edition London: </a:t>
            </a:r>
            <a:r>
              <a:rPr lang="en-GB" sz="2200" dirty="0" err="1" smtClean="0"/>
              <a:t>Routledge</a:t>
            </a:r>
            <a:r>
              <a:rPr lang="en-GB" sz="2200" dirty="0" smtClean="0"/>
              <a:t> </a:t>
            </a:r>
            <a:r>
              <a:rPr lang="en-GB" sz="2200" dirty="0" err="1" smtClean="0"/>
              <a:t>Falmer</a:t>
            </a:r>
            <a:r>
              <a:rPr lang="en-GB" sz="2200" dirty="0" smtClean="0"/>
              <a:t>.</a:t>
            </a:r>
          </a:p>
          <a:p>
            <a:pPr>
              <a:buNone/>
            </a:pPr>
            <a:r>
              <a:rPr lang="en-GB" sz="2200" dirty="0" smtClean="0"/>
              <a:t>   This is used only inside the paper. In the bibliography section, the names of the authors should be all mentioned.</a:t>
            </a:r>
            <a:endParaRPr lang="fr-FR" sz="22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428596" y="2260602"/>
            <a:ext cx="8501122" cy="4495800"/>
          </a:xfrm>
        </p:spPr>
        <p:txBody>
          <a:bodyPr/>
          <a:lstStyle/>
          <a:p>
            <a:pPr algn="just">
              <a:buNone/>
            </a:pPr>
            <a:r>
              <a:rPr lang="fr-FR" b="1" dirty="0" smtClean="0"/>
              <a:t>2. </a:t>
            </a:r>
            <a:r>
              <a:rPr lang="fr-FR" sz="2200" b="1" dirty="0" smtClean="0"/>
              <a:t>Alphabet-</a:t>
            </a:r>
            <a:r>
              <a:rPr lang="fr-FR" sz="2200" b="1" dirty="0" err="1" smtClean="0"/>
              <a:t>Number</a:t>
            </a:r>
            <a:r>
              <a:rPr lang="fr-FR" sz="2200" b="1" dirty="0" smtClean="0"/>
              <a:t> System</a:t>
            </a:r>
            <a:r>
              <a:rPr lang="fr-FR" sz="2200" dirty="0" smtClean="0"/>
              <a:t>: Citation by </a:t>
            </a:r>
            <a:r>
              <a:rPr lang="fr-FR" sz="2200" dirty="0" err="1" smtClean="0"/>
              <a:t>numbers</a:t>
            </a:r>
            <a:r>
              <a:rPr lang="fr-FR" sz="2200" dirty="0" smtClean="0"/>
              <a:t> </a:t>
            </a:r>
            <a:r>
              <a:rPr lang="fr-FR" sz="2200" dirty="0" err="1" smtClean="0"/>
              <a:t>is</a:t>
            </a:r>
            <a:r>
              <a:rPr lang="fr-FR" sz="2200" dirty="0" smtClean="0"/>
              <a:t> a modification of the </a:t>
            </a:r>
            <a:r>
              <a:rPr lang="fr-FR" sz="2200" dirty="0" err="1" smtClean="0"/>
              <a:t>name</a:t>
            </a:r>
            <a:r>
              <a:rPr lang="fr-FR" sz="2200" dirty="0" smtClean="0"/>
              <a:t> and </a:t>
            </a:r>
            <a:r>
              <a:rPr lang="fr-FR" sz="2200" dirty="0" err="1" smtClean="0"/>
              <a:t>year</a:t>
            </a:r>
            <a:r>
              <a:rPr lang="fr-FR" sz="2200" dirty="0" smtClean="0"/>
              <a:t> system. Citation by </a:t>
            </a:r>
            <a:r>
              <a:rPr lang="fr-FR" sz="2200" dirty="0" err="1" smtClean="0"/>
              <a:t>numbers</a:t>
            </a:r>
            <a:r>
              <a:rPr lang="fr-FR" sz="2200" dirty="0" smtClean="0"/>
              <a:t> </a:t>
            </a:r>
            <a:r>
              <a:rPr lang="fr-FR" sz="2200" dirty="0" err="1" smtClean="0"/>
              <a:t>keeps</a:t>
            </a:r>
            <a:r>
              <a:rPr lang="fr-FR" sz="2200" dirty="0" smtClean="0"/>
              <a:t> printing </a:t>
            </a:r>
            <a:r>
              <a:rPr lang="fr-FR" sz="2200" dirty="0" err="1" smtClean="0"/>
              <a:t>expenses</a:t>
            </a:r>
            <a:r>
              <a:rPr lang="fr-FR" sz="2200" dirty="0" smtClean="0"/>
              <a:t> </a:t>
            </a:r>
            <a:r>
              <a:rPr lang="fr-FR" sz="2200" dirty="0" err="1" smtClean="0"/>
              <a:t>within</a:t>
            </a:r>
            <a:r>
              <a:rPr lang="fr-FR" sz="2200" dirty="0" smtClean="0"/>
              <a:t> </a:t>
            </a:r>
            <a:r>
              <a:rPr lang="fr-FR" sz="2200" dirty="0" err="1" smtClean="0"/>
              <a:t>bounds</a:t>
            </a:r>
            <a:r>
              <a:rPr lang="fr-FR" sz="2200" dirty="0" smtClean="0"/>
              <a:t> </a:t>
            </a:r>
            <a:r>
              <a:rPr lang="fr-FR" sz="2200" dirty="0" err="1" smtClean="0"/>
              <a:t>particularly</a:t>
            </a:r>
            <a:r>
              <a:rPr lang="fr-FR" sz="2200" dirty="0" smtClean="0"/>
              <a:t> if </a:t>
            </a:r>
            <a:r>
              <a:rPr lang="fr-FR" sz="2200" dirty="0" err="1" smtClean="0"/>
              <a:t>it</a:t>
            </a:r>
            <a:r>
              <a:rPr lang="fr-FR" sz="2200" dirty="0" smtClean="0"/>
              <a:t> </a:t>
            </a:r>
            <a:r>
              <a:rPr lang="fr-FR" sz="2200" dirty="0" err="1" smtClean="0"/>
              <a:t>is</a:t>
            </a:r>
            <a:r>
              <a:rPr lang="fr-FR" sz="2200" dirty="0" smtClean="0"/>
              <a:t> a long </a:t>
            </a:r>
            <a:r>
              <a:rPr lang="fr-FR" sz="2200" dirty="0" err="1" smtClean="0"/>
              <a:t>list.Some</a:t>
            </a:r>
            <a:r>
              <a:rPr lang="fr-FR" sz="2200" dirty="0" smtClean="0"/>
              <a:t> </a:t>
            </a:r>
            <a:r>
              <a:rPr lang="fr-FR" sz="2200" dirty="0" err="1" smtClean="0"/>
              <a:t>authors</a:t>
            </a:r>
            <a:r>
              <a:rPr lang="fr-FR" sz="2200" dirty="0" smtClean="0"/>
              <a:t> </a:t>
            </a:r>
            <a:r>
              <a:rPr lang="fr-FR" sz="2200" dirty="0" err="1" smtClean="0"/>
              <a:t>who</a:t>
            </a:r>
            <a:r>
              <a:rPr lang="fr-FR" sz="2200" dirty="0" smtClean="0"/>
              <a:t> have </a:t>
            </a:r>
            <a:r>
              <a:rPr lang="fr-FR" sz="2200" dirty="0" err="1" smtClean="0"/>
              <a:t>habitually</a:t>
            </a:r>
            <a:r>
              <a:rPr lang="fr-FR" sz="2200" dirty="0" smtClean="0"/>
              <a:t> </a:t>
            </a:r>
            <a:r>
              <a:rPr lang="fr-FR" sz="2200" dirty="0" err="1" smtClean="0"/>
              <a:t>used</a:t>
            </a:r>
            <a:r>
              <a:rPr lang="fr-FR" sz="2200" dirty="0" smtClean="0"/>
              <a:t> </a:t>
            </a:r>
            <a:r>
              <a:rPr lang="fr-FR" sz="2200" dirty="0" err="1" smtClean="0"/>
              <a:t>name</a:t>
            </a:r>
            <a:r>
              <a:rPr lang="fr-FR" sz="2200" dirty="0" smtClean="0"/>
              <a:t> and </a:t>
            </a:r>
            <a:r>
              <a:rPr lang="fr-FR" sz="2200" dirty="0" err="1" smtClean="0"/>
              <a:t>year</a:t>
            </a:r>
            <a:r>
              <a:rPr lang="fr-FR" sz="2200" dirty="0" smtClean="0"/>
              <a:t> tend to </a:t>
            </a:r>
            <a:r>
              <a:rPr lang="fr-FR" sz="2200" dirty="0" err="1" smtClean="0"/>
              <a:t>dislike</a:t>
            </a:r>
            <a:r>
              <a:rPr lang="fr-FR" sz="2200" dirty="0" smtClean="0"/>
              <a:t> the alphabet-</a:t>
            </a:r>
            <a:r>
              <a:rPr lang="fr-FR" sz="2200" dirty="0" err="1" smtClean="0"/>
              <a:t>number</a:t>
            </a:r>
            <a:r>
              <a:rPr lang="fr-FR" sz="2200" dirty="0" smtClean="0"/>
              <a:t> system, </a:t>
            </a:r>
            <a:r>
              <a:rPr lang="fr-FR" sz="2200" dirty="0" err="1" smtClean="0"/>
              <a:t>claiming</a:t>
            </a:r>
            <a:r>
              <a:rPr lang="fr-FR" sz="2200" dirty="0" smtClean="0"/>
              <a:t> </a:t>
            </a:r>
            <a:r>
              <a:rPr lang="fr-FR" sz="2200" dirty="0" err="1" smtClean="0"/>
              <a:t>that</a:t>
            </a:r>
            <a:r>
              <a:rPr lang="fr-FR" sz="2200" dirty="0" smtClean="0"/>
              <a:t> citation of </a:t>
            </a:r>
            <a:r>
              <a:rPr lang="fr-FR" sz="2200" dirty="0" err="1" smtClean="0"/>
              <a:t>numbers</a:t>
            </a:r>
            <a:r>
              <a:rPr lang="fr-FR" sz="2200" dirty="0" smtClean="0"/>
              <a:t> </a:t>
            </a:r>
            <a:r>
              <a:rPr lang="fr-FR" sz="2200" dirty="0" err="1" smtClean="0"/>
              <a:t>cheat</a:t>
            </a:r>
            <a:r>
              <a:rPr lang="fr-FR" sz="2200" dirty="0" smtClean="0"/>
              <a:t> the </a:t>
            </a:r>
            <a:r>
              <a:rPr lang="fr-FR" sz="2200" dirty="0" err="1" smtClean="0"/>
              <a:t>reader</a:t>
            </a:r>
            <a:r>
              <a:rPr lang="fr-FR" sz="2200" dirty="0" smtClean="0"/>
              <a:t>. The </a:t>
            </a:r>
            <a:r>
              <a:rPr lang="fr-FR" sz="2200" dirty="0" err="1" smtClean="0"/>
              <a:t>reader</a:t>
            </a:r>
            <a:r>
              <a:rPr lang="fr-FR" sz="2200" dirty="0" smtClean="0"/>
              <a:t> </a:t>
            </a:r>
            <a:r>
              <a:rPr lang="fr-FR" sz="2200" dirty="0" err="1" smtClean="0"/>
              <a:t>should</a:t>
            </a:r>
            <a:r>
              <a:rPr lang="fr-FR" sz="2200" dirty="0" smtClean="0"/>
              <a:t> </a:t>
            </a:r>
            <a:r>
              <a:rPr lang="fr-FR" sz="2200" dirty="0" err="1" smtClean="0"/>
              <a:t>be</a:t>
            </a:r>
            <a:r>
              <a:rPr lang="fr-FR" sz="2200" dirty="0" smtClean="0"/>
              <a:t> </a:t>
            </a:r>
            <a:r>
              <a:rPr lang="fr-FR" sz="2200" dirty="0" err="1" smtClean="0"/>
              <a:t>told</a:t>
            </a:r>
            <a:r>
              <a:rPr lang="fr-FR" sz="2200" dirty="0" smtClean="0"/>
              <a:t>, </a:t>
            </a:r>
            <a:r>
              <a:rPr lang="fr-FR" sz="2200" dirty="0" err="1" smtClean="0"/>
              <a:t>so</a:t>
            </a:r>
            <a:r>
              <a:rPr lang="fr-FR" sz="2200" dirty="0" smtClean="0"/>
              <a:t> the argument </a:t>
            </a:r>
            <a:r>
              <a:rPr lang="fr-FR" sz="2200" dirty="0" err="1" smtClean="0"/>
              <a:t>goes</a:t>
            </a:r>
            <a:r>
              <a:rPr lang="fr-FR" sz="2200" dirty="0" smtClean="0"/>
              <a:t>, the </a:t>
            </a:r>
            <a:r>
              <a:rPr lang="fr-FR" sz="2200" dirty="0" err="1" smtClean="0"/>
              <a:t>name</a:t>
            </a:r>
            <a:r>
              <a:rPr lang="fr-FR" sz="2200" dirty="0" smtClean="0"/>
              <a:t> of the </a:t>
            </a:r>
            <a:r>
              <a:rPr lang="fr-FR" sz="2200" dirty="0" err="1" smtClean="0"/>
              <a:t>person</a:t>
            </a:r>
            <a:r>
              <a:rPr lang="fr-FR" sz="2200" dirty="0" smtClean="0"/>
              <a:t> </a:t>
            </a:r>
            <a:r>
              <a:rPr lang="fr-FR" sz="2200" dirty="0" err="1" smtClean="0"/>
              <a:t>associated</a:t>
            </a:r>
            <a:r>
              <a:rPr lang="fr-FR" sz="2200" dirty="0" smtClean="0"/>
              <a:t> </a:t>
            </a:r>
            <a:r>
              <a:rPr lang="fr-FR" sz="2200" dirty="0" err="1" smtClean="0"/>
              <a:t>with</a:t>
            </a:r>
            <a:r>
              <a:rPr lang="fr-FR" sz="2200" dirty="0" smtClean="0"/>
              <a:t> the </a:t>
            </a:r>
            <a:r>
              <a:rPr lang="fr-FR" sz="2200" dirty="0" err="1" smtClean="0"/>
              <a:t>cited</a:t>
            </a:r>
            <a:r>
              <a:rPr lang="fr-FR" sz="2200" dirty="0" smtClean="0"/>
              <a:t> </a:t>
            </a:r>
            <a:r>
              <a:rPr lang="fr-FR" sz="2200" dirty="0" err="1" smtClean="0"/>
              <a:t>phenomenon</a:t>
            </a:r>
            <a:r>
              <a:rPr lang="fr-FR" sz="2200" dirty="0" smtClean="0"/>
              <a:t>; </a:t>
            </a:r>
            <a:r>
              <a:rPr lang="fr-FR" sz="2200" dirty="0" err="1" smtClean="0"/>
              <a:t>sometimes</a:t>
            </a:r>
            <a:r>
              <a:rPr lang="fr-FR" sz="2200" dirty="0" smtClean="0"/>
              <a:t>, the </a:t>
            </a:r>
            <a:r>
              <a:rPr lang="fr-FR" sz="2200" dirty="0" err="1" smtClean="0"/>
              <a:t>readershould</a:t>
            </a:r>
            <a:r>
              <a:rPr lang="fr-FR" sz="2200" dirty="0" smtClean="0"/>
              <a:t> </a:t>
            </a:r>
            <a:r>
              <a:rPr lang="fr-FR" sz="2200" dirty="0" err="1" smtClean="0"/>
              <a:t>also</a:t>
            </a:r>
            <a:r>
              <a:rPr lang="fr-FR" sz="2200" dirty="0" smtClean="0"/>
              <a:t> </a:t>
            </a:r>
            <a:r>
              <a:rPr lang="fr-FR" sz="2200" dirty="0" err="1" smtClean="0"/>
              <a:t>be</a:t>
            </a:r>
            <a:r>
              <a:rPr lang="fr-FR" sz="2200" dirty="0" smtClean="0"/>
              <a:t> </a:t>
            </a:r>
            <a:r>
              <a:rPr lang="fr-FR" sz="2200" dirty="0" err="1" smtClean="0"/>
              <a:t>told</a:t>
            </a:r>
            <a:r>
              <a:rPr lang="fr-FR" sz="2200" dirty="0" smtClean="0"/>
              <a:t> the date, on the grounds </a:t>
            </a:r>
            <a:r>
              <a:rPr lang="fr-FR" sz="2200" dirty="0" err="1" smtClean="0"/>
              <a:t>that</a:t>
            </a:r>
            <a:r>
              <a:rPr lang="fr-FR" sz="2200" dirty="0" smtClean="0"/>
              <a:t> an </a:t>
            </a:r>
            <a:r>
              <a:rPr lang="fr-FR" sz="2200" b="1" dirty="0" smtClean="0"/>
              <a:t>1897</a:t>
            </a:r>
            <a:r>
              <a:rPr lang="fr-FR" sz="2200" dirty="0" smtClean="0"/>
              <a:t> </a:t>
            </a:r>
            <a:r>
              <a:rPr lang="fr-FR" sz="2200" dirty="0" err="1" smtClean="0"/>
              <a:t>reference</a:t>
            </a:r>
            <a:r>
              <a:rPr lang="fr-FR" sz="2200" dirty="0" smtClean="0"/>
              <a:t> </a:t>
            </a:r>
            <a:r>
              <a:rPr lang="fr-FR" sz="2200" dirty="0" err="1" smtClean="0"/>
              <a:t>might</a:t>
            </a:r>
            <a:r>
              <a:rPr lang="fr-FR" sz="2200" dirty="0" smtClean="0"/>
              <a:t> </a:t>
            </a:r>
            <a:r>
              <a:rPr lang="fr-FR" sz="2200" dirty="0" err="1" smtClean="0"/>
              <a:t>be</a:t>
            </a:r>
            <a:r>
              <a:rPr lang="fr-FR" sz="2200" dirty="0" smtClean="0"/>
              <a:t> </a:t>
            </a:r>
            <a:r>
              <a:rPr lang="fr-FR" sz="2200" dirty="0" err="1" smtClean="0"/>
              <a:t>viewed</a:t>
            </a:r>
            <a:r>
              <a:rPr lang="fr-FR" sz="2200" dirty="0" smtClean="0"/>
              <a:t> </a:t>
            </a:r>
            <a:r>
              <a:rPr lang="fr-FR" sz="2200" dirty="0" err="1" smtClean="0"/>
              <a:t>differently</a:t>
            </a:r>
            <a:r>
              <a:rPr lang="fr-FR" sz="2200" dirty="0" smtClean="0"/>
              <a:t> </a:t>
            </a:r>
            <a:r>
              <a:rPr lang="fr-FR" sz="2200" dirty="0" err="1" smtClean="0"/>
              <a:t>than</a:t>
            </a:r>
            <a:r>
              <a:rPr lang="fr-FR" sz="2200" dirty="0" smtClean="0"/>
              <a:t> a </a:t>
            </a:r>
            <a:r>
              <a:rPr lang="fr-FR" sz="2200" b="1" dirty="0" smtClean="0"/>
              <a:t>1997</a:t>
            </a:r>
            <a:r>
              <a:rPr lang="fr-FR" sz="2200" dirty="0" smtClean="0"/>
              <a:t> </a:t>
            </a:r>
            <a:r>
              <a:rPr lang="fr-FR" sz="2200" dirty="0" err="1" smtClean="0"/>
              <a:t>reference</a:t>
            </a:r>
            <a:r>
              <a:rPr lang="fr-FR" sz="2200" dirty="0" smtClean="0"/>
              <a:t>.</a:t>
            </a:r>
          </a:p>
          <a:p>
            <a:pPr algn="just">
              <a:buNone/>
            </a:pPr>
            <a:r>
              <a:rPr lang="fr-FR" sz="2200" dirty="0" smtClean="0"/>
              <a:t>    </a:t>
            </a:r>
            <a:r>
              <a:rPr lang="fr-FR" sz="2200" b="1" dirty="0" err="1" smtClean="0"/>
              <a:t>Fortunately</a:t>
            </a:r>
            <a:r>
              <a:rPr lang="fr-FR" sz="2200" dirty="0" smtClean="0"/>
              <a:t>, </a:t>
            </a:r>
            <a:r>
              <a:rPr lang="fr-FR" sz="2200" dirty="0" err="1" smtClean="0"/>
              <a:t>these</a:t>
            </a:r>
            <a:r>
              <a:rPr lang="fr-FR" sz="2200" dirty="0" smtClean="0"/>
              <a:t> arguments </a:t>
            </a:r>
            <a:r>
              <a:rPr lang="fr-FR" sz="2200" dirty="0" err="1" smtClean="0"/>
              <a:t>can</a:t>
            </a:r>
            <a:r>
              <a:rPr lang="fr-FR" sz="2200" dirty="0" smtClean="0"/>
              <a:t> </a:t>
            </a:r>
            <a:r>
              <a:rPr lang="fr-FR" sz="2200" dirty="0" err="1" smtClean="0"/>
              <a:t>be</a:t>
            </a:r>
            <a:r>
              <a:rPr lang="fr-FR" sz="2200" dirty="0" smtClean="0"/>
              <a:t> </a:t>
            </a:r>
            <a:r>
              <a:rPr lang="fr-FR" sz="2200" dirty="0" err="1" smtClean="0"/>
              <a:t>overcome</a:t>
            </a:r>
            <a:r>
              <a:rPr lang="fr-FR" sz="2200" dirty="0" smtClean="0"/>
              <a:t>. As </a:t>
            </a:r>
            <a:r>
              <a:rPr lang="fr-FR" sz="2200" dirty="0" err="1" smtClean="0"/>
              <a:t>you</a:t>
            </a:r>
            <a:r>
              <a:rPr lang="fr-FR" sz="2200" dirty="0" smtClean="0"/>
              <a:t> cite </a:t>
            </a:r>
            <a:r>
              <a:rPr lang="fr-FR" sz="2200" dirty="0" err="1" smtClean="0"/>
              <a:t>references</a:t>
            </a:r>
            <a:r>
              <a:rPr lang="fr-FR" sz="2200" dirty="0" smtClean="0"/>
              <a:t> in the </a:t>
            </a:r>
            <a:r>
              <a:rPr lang="fr-FR" sz="2200" dirty="0" err="1" smtClean="0"/>
              <a:t>text</a:t>
            </a:r>
            <a:r>
              <a:rPr lang="fr-FR" sz="2200" dirty="0" smtClean="0"/>
              <a:t>, </a:t>
            </a:r>
            <a:r>
              <a:rPr lang="fr-FR" sz="2200" dirty="0" err="1" smtClean="0"/>
              <a:t>decide</a:t>
            </a:r>
            <a:r>
              <a:rPr lang="fr-FR" sz="2200" dirty="0" smtClean="0"/>
              <a:t> </a:t>
            </a:r>
            <a:r>
              <a:rPr lang="fr-FR" sz="2200" dirty="0" err="1" smtClean="0"/>
              <a:t>whether</a:t>
            </a:r>
            <a:r>
              <a:rPr lang="fr-FR" sz="2200" dirty="0" smtClean="0"/>
              <a:t> </a:t>
            </a:r>
            <a:r>
              <a:rPr lang="fr-FR" sz="2200" dirty="0" err="1" smtClean="0"/>
              <a:t>names</a:t>
            </a:r>
            <a:r>
              <a:rPr lang="fr-FR" sz="2200" dirty="0" smtClean="0"/>
              <a:t> and dates are </a:t>
            </a:r>
            <a:r>
              <a:rPr lang="fr-FR" sz="2200" dirty="0" err="1" smtClean="0"/>
              <a:t>imortant</a:t>
            </a:r>
            <a:r>
              <a:rPr lang="fr-FR" sz="2200" dirty="0" smtClean="0"/>
              <a:t>. I f </a:t>
            </a:r>
            <a:r>
              <a:rPr lang="fr-FR" sz="2200" dirty="0" err="1" smtClean="0"/>
              <a:t>they</a:t>
            </a:r>
            <a:r>
              <a:rPr lang="fr-FR" sz="2200" dirty="0" smtClean="0"/>
              <a:t> are not, use </a:t>
            </a:r>
            <a:r>
              <a:rPr lang="fr-FR" sz="2200" dirty="0" err="1" smtClean="0"/>
              <a:t>only</a:t>
            </a:r>
            <a:r>
              <a:rPr lang="fr-FR" sz="2200" dirty="0" smtClean="0"/>
              <a:t> the </a:t>
            </a:r>
            <a:r>
              <a:rPr lang="fr-FR" sz="2200" dirty="0" err="1" smtClean="0"/>
              <a:t>reference</a:t>
            </a:r>
            <a:r>
              <a:rPr lang="fr-FR" sz="2200" dirty="0" smtClean="0"/>
              <a:t> </a:t>
            </a:r>
            <a:r>
              <a:rPr lang="fr-FR" sz="2200" dirty="0" err="1" smtClean="0"/>
              <a:t>number</a:t>
            </a:r>
            <a:r>
              <a:rPr lang="fr-FR" sz="2200" dirty="0" smtClean="0"/>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7948642" cy="4210072"/>
          </a:xfrm>
        </p:spPr>
        <p:txBody>
          <a:bodyPr/>
          <a:lstStyle/>
          <a:p>
            <a:pPr algn="just">
              <a:buNone/>
            </a:pPr>
            <a:r>
              <a:rPr lang="fr-FR" b="1" dirty="0" err="1" smtClean="0"/>
              <a:t>Eg</a:t>
            </a:r>
            <a:r>
              <a:rPr lang="fr-FR" dirty="0" smtClean="0"/>
              <a:t>: "</a:t>
            </a:r>
            <a:r>
              <a:rPr lang="fr-FR" dirty="0" err="1" smtClean="0"/>
              <a:t>Peretyrosine</a:t>
            </a:r>
            <a:r>
              <a:rPr lang="fr-FR" dirty="0" smtClean="0"/>
              <a:t> </a:t>
            </a:r>
            <a:r>
              <a:rPr lang="fr-FR" dirty="0" err="1" smtClean="0"/>
              <a:t>is</a:t>
            </a:r>
            <a:r>
              <a:rPr lang="fr-FR" dirty="0" smtClean="0"/>
              <a:t> </a:t>
            </a:r>
            <a:r>
              <a:rPr lang="fr-FR" dirty="0" err="1" smtClean="0"/>
              <a:t>quantitatively</a:t>
            </a:r>
            <a:r>
              <a:rPr lang="fr-FR" dirty="0" smtClean="0"/>
              <a:t> </a:t>
            </a:r>
            <a:r>
              <a:rPr lang="fr-FR" dirty="0" err="1" smtClean="0"/>
              <a:t>converted</a:t>
            </a:r>
            <a:r>
              <a:rPr lang="fr-FR" dirty="0" smtClean="0"/>
              <a:t> to </a:t>
            </a:r>
            <a:r>
              <a:rPr lang="fr-FR" dirty="0" err="1" smtClean="0"/>
              <a:t>phenylalanine</a:t>
            </a:r>
            <a:r>
              <a:rPr lang="fr-FR" dirty="0" smtClean="0"/>
              <a:t> </a:t>
            </a:r>
            <a:r>
              <a:rPr lang="fr-FR" dirty="0" err="1" smtClean="0"/>
              <a:t>under</a:t>
            </a:r>
            <a:r>
              <a:rPr lang="fr-FR" dirty="0" smtClean="0"/>
              <a:t> </a:t>
            </a:r>
            <a:r>
              <a:rPr lang="fr-FR" dirty="0" err="1" smtClean="0"/>
              <a:t>these</a:t>
            </a:r>
            <a:r>
              <a:rPr lang="fr-FR" dirty="0" smtClean="0"/>
              <a:t> conditions </a:t>
            </a:r>
            <a:r>
              <a:rPr lang="fr-FR" b="1" dirty="0" smtClean="0"/>
              <a:t>(13)</a:t>
            </a:r>
            <a:r>
              <a:rPr lang="fr-FR" dirty="0" smtClean="0"/>
              <a:t>."</a:t>
            </a:r>
            <a:r>
              <a:rPr lang="fr-FR" b="1" dirty="0" smtClean="0"/>
              <a:t> </a:t>
            </a:r>
            <a:r>
              <a:rPr lang="fr-FR" dirty="0" smtClean="0"/>
              <a:t>If </a:t>
            </a:r>
            <a:r>
              <a:rPr lang="fr-FR" dirty="0" err="1" smtClean="0"/>
              <a:t>you</a:t>
            </a:r>
            <a:r>
              <a:rPr lang="fr-FR" dirty="0" smtClean="0"/>
              <a:t> </a:t>
            </a:r>
            <a:r>
              <a:rPr lang="fr-FR" dirty="0" err="1" smtClean="0"/>
              <a:t>want</a:t>
            </a:r>
            <a:r>
              <a:rPr lang="fr-FR" dirty="0" smtClean="0"/>
              <a:t> to </a:t>
            </a:r>
            <a:r>
              <a:rPr lang="fr-FR" dirty="0" err="1" smtClean="0"/>
              <a:t>feature</a:t>
            </a:r>
            <a:r>
              <a:rPr lang="fr-FR" dirty="0" smtClean="0"/>
              <a:t> the </a:t>
            </a:r>
            <a:r>
              <a:rPr lang="fr-FR" dirty="0" err="1" smtClean="0"/>
              <a:t>name</a:t>
            </a:r>
            <a:r>
              <a:rPr lang="fr-FR" dirty="0" smtClean="0"/>
              <a:t> of the </a:t>
            </a:r>
            <a:r>
              <a:rPr lang="fr-FR" dirty="0" err="1" smtClean="0"/>
              <a:t>author</a:t>
            </a:r>
            <a:r>
              <a:rPr lang="fr-FR" dirty="0" smtClean="0"/>
              <a:t>, do </a:t>
            </a:r>
            <a:r>
              <a:rPr lang="fr-FR" dirty="0" err="1" smtClean="0"/>
              <a:t>it</a:t>
            </a:r>
            <a:r>
              <a:rPr lang="fr-FR" dirty="0" smtClean="0"/>
              <a:t> </a:t>
            </a:r>
            <a:r>
              <a:rPr lang="fr-FR" dirty="0" err="1" smtClean="0"/>
              <a:t>within</a:t>
            </a:r>
            <a:r>
              <a:rPr lang="fr-FR" dirty="0" smtClean="0"/>
              <a:t> the </a:t>
            </a:r>
            <a:r>
              <a:rPr lang="fr-FR" dirty="0" err="1" smtClean="0"/>
              <a:t>context</a:t>
            </a:r>
            <a:r>
              <a:rPr lang="fr-FR" dirty="0" smtClean="0"/>
              <a:t> of the sentence:  </a:t>
            </a:r>
          </a:p>
          <a:p>
            <a:pPr algn="just">
              <a:buNone/>
            </a:pPr>
            <a:r>
              <a:rPr lang="fr-FR" dirty="0" smtClean="0"/>
              <a:t>"The </a:t>
            </a:r>
            <a:r>
              <a:rPr lang="fr-FR" dirty="0" err="1" smtClean="0"/>
              <a:t>role</a:t>
            </a:r>
            <a:r>
              <a:rPr lang="fr-FR" dirty="0" smtClean="0"/>
              <a:t> of the </a:t>
            </a:r>
            <a:r>
              <a:rPr lang="fr-FR" dirty="0" err="1" smtClean="0"/>
              <a:t>carotid</a:t>
            </a:r>
            <a:r>
              <a:rPr lang="fr-FR" dirty="0" smtClean="0"/>
              <a:t> sinus in the </a:t>
            </a:r>
            <a:r>
              <a:rPr lang="fr-FR" dirty="0" err="1" smtClean="0"/>
              <a:t>regulation</a:t>
            </a:r>
            <a:r>
              <a:rPr lang="fr-FR" dirty="0" smtClean="0"/>
              <a:t> of respiration </a:t>
            </a:r>
            <a:r>
              <a:rPr lang="fr-FR" dirty="0" err="1" smtClean="0"/>
              <a:t>was</a:t>
            </a:r>
            <a:r>
              <a:rPr lang="fr-FR" dirty="0" smtClean="0"/>
              <a:t> </a:t>
            </a:r>
            <a:r>
              <a:rPr lang="fr-FR" dirty="0" err="1" smtClean="0"/>
              <a:t>discovered</a:t>
            </a:r>
            <a:r>
              <a:rPr lang="fr-FR" dirty="0" smtClean="0"/>
              <a:t> by </a:t>
            </a:r>
            <a:r>
              <a:rPr lang="fr-FR" b="1" dirty="0" smtClean="0"/>
              <a:t>Heymans</a:t>
            </a:r>
            <a:r>
              <a:rPr lang="fr-FR" dirty="0" smtClean="0"/>
              <a:t> (13)." If </a:t>
            </a:r>
            <a:r>
              <a:rPr lang="fr-FR" dirty="0" err="1" smtClean="0"/>
              <a:t>you</a:t>
            </a:r>
            <a:r>
              <a:rPr lang="fr-FR" dirty="0" smtClean="0"/>
              <a:t> </a:t>
            </a:r>
            <a:r>
              <a:rPr lang="fr-FR" dirty="0" err="1" smtClean="0"/>
              <a:t>want</a:t>
            </a:r>
            <a:r>
              <a:rPr lang="fr-FR" dirty="0" smtClean="0"/>
              <a:t> to </a:t>
            </a:r>
            <a:r>
              <a:rPr lang="fr-FR" dirty="0" err="1" smtClean="0"/>
              <a:t>feature</a:t>
            </a:r>
            <a:r>
              <a:rPr lang="fr-FR" dirty="0" smtClean="0"/>
              <a:t> th date, </a:t>
            </a:r>
            <a:r>
              <a:rPr lang="fr-FR" dirty="0" err="1" smtClean="0"/>
              <a:t>you</a:t>
            </a:r>
            <a:r>
              <a:rPr lang="fr-FR" dirty="0" smtClean="0"/>
              <a:t> </a:t>
            </a:r>
            <a:r>
              <a:rPr lang="fr-FR" dirty="0" err="1" smtClean="0"/>
              <a:t>can</a:t>
            </a:r>
            <a:r>
              <a:rPr lang="fr-FR" dirty="0" smtClean="0"/>
              <a:t> </a:t>
            </a:r>
            <a:r>
              <a:rPr lang="fr-FR" dirty="0" err="1" smtClean="0"/>
              <a:t>also</a:t>
            </a:r>
            <a:r>
              <a:rPr lang="fr-FR" dirty="0" smtClean="0"/>
              <a:t> do </a:t>
            </a:r>
            <a:r>
              <a:rPr lang="fr-FR" dirty="0" err="1" smtClean="0"/>
              <a:t>that</a:t>
            </a:r>
            <a:r>
              <a:rPr lang="fr-FR" dirty="0" smtClean="0"/>
              <a:t> </a:t>
            </a:r>
            <a:r>
              <a:rPr lang="fr-FR" dirty="0" err="1" smtClean="0"/>
              <a:t>within</a:t>
            </a:r>
            <a:r>
              <a:rPr lang="fr-FR" dirty="0" smtClean="0"/>
              <a:t> the sentence: " </a:t>
            </a:r>
            <a:r>
              <a:rPr lang="fr-FR" dirty="0" err="1" smtClean="0"/>
              <a:t>Streptomycin</a:t>
            </a:r>
            <a:r>
              <a:rPr lang="fr-FR" dirty="0" smtClean="0"/>
              <a:t> </a:t>
            </a:r>
            <a:r>
              <a:rPr lang="fr-FR" dirty="0" err="1" smtClean="0"/>
              <a:t>was</a:t>
            </a:r>
            <a:r>
              <a:rPr lang="fr-FR" dirty="0" smtClean="0"/>
              <a:t> first </a:t>
            </a:r>
            <a:r>
              <a:rPr lang="fr-FR" dirty="0" err="1" smtClean="0"/>
              <a:t>used</a:t>
            </a:r>
            <a:r>
              <a:rPr lang="fr-FR" dirty="0" smtClean="0"/>
              <a:t> in the </a:t>
            </a:r>
            <a:r>
              <a:rPr lang="fr-FR" dirty="0" err="1" smtClean="0"/>
              <a:t>treatment</a:t>
            </a:r>
            <a:r>
              <a:rPr lang="fr-FR" dirty="0" smtClean="0"/>
              <a:t> of </a:t>
            </a:r>
            <a:r>
              <a:rPr lang="fr-FR" dirty="0" err="1" smtClean="0"/>
              <a:t>tuberculosis</a:t>
            </a:r>
            <a:r>
              <a:rPr lang="fr-FR" dirty="0" smtClean="0"/>
              <a:t> in </a:t>
            </a:r>
            <a:r>
              <a:rPr lang="fr-FR" b="1" dirty="0" smtClean="0"/>
              <a:t>1945 </a:t>
            </a:r>
            <a:r>
              <a:rPr lang="fr-FR" dirty="0" smtClean="0"/>
              <a:t>(13)."  </a:t>
            </a:r>
          </a:p>
          <a:p>
            <a:pPr algn="just">
              <a:buNone/>
            </a:pPr>
            <a:endParaRPr lang="fr-FR" dirty="0" smtClean="0"/>
          </a:p>
          <a:p>
            <a:pPr>
              <a:buNone/>
            </a:pPr>
            <a:endParaRPr lang="fr-FR" dirty="0" smtClean="0"/>
          </a:p>
          <a:p>
            <a:pPr>
              <a:buNone/>
            </a:pPr>
            <a:endParaRPr lang="fr-FR" dirty="0" smtClean="0"/>
          </a:p>
          <a:p>
            <a:pPr>
              <a:buNone/>
            </a:pPr>
            <a:r>
              <a:rPr lang="fr-FR" dirty="0" smtClean="0"/>
              <a:t> </a:t>
            </a:r>
          </a:p>
          <a:p>
            <a:pPr>
              <a:buNone/>
            </a:pPr>
            <a:r>
              <a:rPr lang="fr-FR" dirty="0" smtClean="0"/>
              <a:t> </a:t>
            </a:r>
          </a:p>
          <a:p>
            <a:endParaRPr lang="fr-FR" dirty="0" smtClean="0"/>
          </a:p>
          <a:p>
            <a:endParaRPr lang="fr-F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8091518" cy="4495800"/>
          </a:xfrm>
        </p:spPr>
        <p:txBody>
          <a:bodyPr/>
          <a:lstStyle/>
          <a:p>
            <a:pPr algn="just"/>
            <a:r>
              <a:rPr lang="fr-FR" b="1" dirty="0" smtClean="0"/>
              <a:t>3. Citation </a:t>
            </a:r>
            <a:r>
              <a:rPr lang="fr-FR" b="1" dirty="0" err="1" smtClean="0"/>
              <a:t>Order</a:t>
            </a:r>
            <a:r>
              <a:rPr lang="fr-FR" b="1" dirty="0" smtClean="0"/>
              <a:t> System: </a:t>
            </a:r>
            <a:r>
              <a:rPr lang="fr-FR" sz="2400" dirty="0" smtClean="0"/>
              <a:t>It </a:t>
            </a:r>
            <a:r>
              <a:rPr lang="fr-FR" sz="2400" dirty="0" err="1" smtClean="0"/>
              <a:t>is</a:t>
            </a:r>
            <a:r>
              <a:rPr lang="fr-FR" sz="2400" dirty="0" smtClean="0"/>
              <a:t> </a:t>
            </a:r>
            <a:r>
              <a:rPr lang="fr-FR" sz="2400" dirty="0" err="1" smtClean="0"/>
              <a:t>simply</a:t>
            </a:r>
            <a:r>
              <a:rPr lang="fr-FR" sz="2400" dirty="0" smtClean="0"/>
              <a:t> a system of </a:t>
            </a:r>
            <a:r>
              <a:rPr lang="fr-FR" sz="2400" dirty="0" err="1" smtClean="0"/>
              <a:t>citing</a:t>
            </a:r>
            <a:r>
              <a:rPr lang="fr-FR" sz="2400" dirty="0" smtClean="0"/>
              <a:t> the </a:t>
            </a:r>
            <a:r>
              <a:rPr lang="fr-FR" sz="2400" dirty="0" err="1" smtClean="0"/>
              <a:t>references</a:t>
            </a:r>
            <a:r>
              <a:rPr lang="fr-FR" sz="2400" dirty="0" smtClean="0"/>
              <a:t> (by </a:t>
            </a:r>
            <a:r>
              <a:rPr lang="fr-FR" sz="2400" dirty="0" err="1" smtClean="0"/>
              <a:t>numbers</a:t>
            </a:r>
            <a:r>
              <a:rPr lang="fr-FR" sz="2400" dirty="0" smtClean="0"/>
              <a:t>) in the </a:t>
            </a:r>
            <a:r>
              <a:rPr lang="fr-FR" sz="2400" dirty="0" err="1" smtClean="0"/>
              <a:t>order</a:t>
            </a:r>
            <a:r>
              <a:rPr lang="fr-FR" sz="2400" dirty="0" smtClean="0"/>
              <a:t> </a:t>
            </a:r>
            <a:r>
              <a:rPr lang="fr-FR" sz="2400" dirty="0" err="1" smtClean="0"/>
              <a:t>they</a:t>
            </a:r>
            <a:r>
              <a:rPr lang="fr-FR" sz="2400" dirty="0" smtClean="0"/>
              <a:t> </a:t>
            </a:r>
            <a:r>
              <a:rPr lang="fr-FR" sz="2400" dirty="0" err="1" smtClean="0"/>
              <a:t>appear</a:t>
            </a:r>
            <a:r>
              <a:rPr lang="fr-FR" sz="2400" dirty="0" smtClean="0"/>
              <a:t> in the </a:t>
            </a:r>
            <a:r>
              <a:rPr lang="fr-FR" sz="2400" dirty="0" err="1" smtClean="0"/>
              <a:t>paper</a:t>
            </a:r>
            <a:r>
              <a:rPr lang="fr-FR" sz="2400" dirty="0" smtClean="0"/>
              <a:t>. This system </a:t>
            </a:r>
            <a:r>
              <a:rPr lang="fr-FR" sz="2400" dirty="0" err="1" smtClean="0"/>
              <a:t>avoids</a:t>
            </a:r>
            <a:r>
              <a:rPr lang="fr-FR" sz="2400" dirty="0" smtClean="0"/>
              <a:t> the </a:t>
            </a:r>
            <a:r>
              <a:rPr lang="fr-FR" sz="2400" dirty="0" err="1" smtClean="0"/>
              <a:t>substantial</a:t>
            </a:r>
            <a:r>
              <a:rPr lang="fr-FR" sz="2400" dirty="0" smtClean="0"/>
              <a:t> printing </a:t>
            </a:r>
            <a:r>
              <a:rPr lang="fr-FR" sz="2400" dirty="0" err="1" smtClean="0"/>
              <a:t>expense</a:t>
            </a:r>
            <a:r>
              <a:rPr lang="fr-FR" sz="2400" dirty="0" smtClean="0"/>
              <a:t> of the </a:t>
            </a:r>
            <a:r>
              <a:rPr lang="fr-FR" sz="2400" dirty="0" err="1" smtClean="0"/>
              <a:t>name</a:t>
            </a:r>
            <a:r>
              <a:rPr lang="fr-FR" sz="2400" dirty="0" smtClean="0"/>
              <a:t> and </a:t>
            </a:r>
            <a:r>
              <a:rPr lang="fr-FR" sz="2400" dirty="0" err="1" smtClean="0"/>
              <a:t>year</a:t>
            </a:r>
            <a:r>
              <a:rPr lang="fr-FR" sz="2400" dirty="0" smtClean="0"/>
              <a:t> system, and </a:t>
            </a:r>
            <a:r>
              <a:rPr lang="fr-FR" sz="2400" dirty="0" err="1" smtClean="0"/>
              <a:t>readers</a:t>
            </a:r>
            <a:r>
              <a:rPr lang="fr-FR" sz="2400" dirty="0" smtClean="0"/>
              <a:t> </a:t>
            </a:r>
            <a:r>
              <a:rPr lang="fr-FR" sz="2400" dirty="0" err="1" smtClean="0"/>
              <a:t>often</a:t>
            </a:r>
            <a:r>
              <a:rPr lang="fr-FR" sz="2400" dirty="0" smtClean="0"/>
              <a:t> </a:t>
            </a:r>
            <a:r>
              <a:rPr lang="fr-FR" sz="2400" dirty="0" err="1" smtClean="0"/>
              <a:t>like</a:t>
            </a:r>
            <a:r>
              <a:rPr lang="fr-FR" sz="2400" dirty="0" smtClean="0"/>
              <a:t> </a:t>
            </a:r>
            <a:r>
              <a:rPr lang="fr-FR" sz="2400" dirty="0" err="1" smtClean="0"/>
              <a:t>it</a:t>
            </a:r>
            <a:r>
              <a:rPr lang="fr-FR" sz="2400" dirty="0" smtClean="0"/>
              <a:t> </a:t>
            </a:r>
            <a:r>
              <a:rPr lang="fr-FR" sz="2400" dirty="0" err="1" smtClean="0"/>
              <a:t>because</a:t>
            </a:r>
            <a:r>
              <a:rPr lang="fr-FR" sz="2400" dirty="0" smtClean="0"/>
              <a:t> </a:t>
            </a:r>
            <a:r>
              <a:rPr lang="fr-FR" sz="2400" dirty="0" err="1" smtClean="0"/>
              <a:t>they</a:t>
            </a:r>
            <a:r>
              <a:rPr lang="fr-FR" sz="2400" dirty="0" smtClean="0"/>
              <a:t> </a:t>
            </a:r>
            <a:r>
              <a:rPr lang="fr-FR" sz="2400" dirty="0" err="1" smtClean="0"/>
              <a:t>can</a:t>
            </a:r>
            <a:r>
              <a:rPr lang="fr-FR" sz="2400" dirty="0" smtClean="0"/>
              <a:t> </a:t>
            </a:r>
            <a:r>
              <a:rPr lang="fr-FR" sz="2400" dirty="0" err="1" smtClean="0"/>
              <a:t>quickly</a:t>
            </a:r>
            <a:r>
              <a:rPr lang="fr-FR" sz="2400" dirty="0" smtClean="0"/>
              <a:t> </a:t>
            </a:r>
            <a:r>
              <a:rPr lang="fr-FR" sz="2400" dirty="0" err="1" smtClean="0"/>
              <a:t>refer</a:t>
            </a:r>
            <a:r>
              <a:rPr lang="fr-FR" sz="2400" dirty="0" smtClean="0"/>
              <a:t> to the </a:t>
            </a:r>
            <a:r>
              <a:rPr lang="fr-FR" sz="2400" dirty="0" err="1" smtClean="0"/>
              <a:t>references</a:t>
            </a:r>
            <a:r>
              <a:rPr lang="fr-FR" sz="2400" dirty="0" smtClean="0"/>
              <a:t> if </a:t>
            </a:r>
            <a:r>
              <a:rPr lang="fr-FR" sz="2400" dirty="0" err="1" smtClean="0"/>
              <a:t>they</a:t>
            </a:r>
            <a:r>
              <a:rPr lang="fr-FR" sz="2400" dirty="0" smtClean="0"/>
              <a:t> </a:t>
            </a:r>
            <a:r>
              <a:rPr lang="fr-FR" sz="2400" dirty="0" err="1" smtClean="0"/>
              <a:t>so</a:t>
            </a:r>
            <a:r>
              <a:rPr lang="fr-FR" sz="2400" dirty="0" smtClean="0"/>
              <a:t> </a:t>
            </a:r>
            <a:r>
              <a:rPr lang="fr-FR" sz="2400" dirty="0" err="1" smtClean="0"/>
              <a:t>desire</a:t>
            </a:r>
            <a:r>
              <a:rPr lang="fr-FR" sz="2400" dirty="0" smtClean="0"/>
              <a:t> in one-</a:t>
            </a:r>
            <a:r>
              <a:rPr lang="fr-FR" sz="2400" dirty="0" err="1" smtClean="0"/>
              <a:t>two</a:t>
            </a:r>
            <a:r>
              <a:rPr lang="fr-FR" sz="2400" dirty="0" smtClean="0"/>
              <a:t>-</a:t>
            </a:r>
            <a:r>
              <a:rPr lang="fr-FR" sz="2400" dirty="0" err="1" smtClean="0"/>
              <a:t>three</a:t>
            </a:r>
            <a:r>
              <a:rPr lang="fr-FR" sz="2400" dirty="0" smtClean="0"/>
              <a:t> </a:t>
            </a:r>
            <a:r>
              <a:rPr lang="fr-FR" sz="2400" dirty="0" err="1" smtClean="0"/>
              <a:t>order</a:t>
            </a:r>
            <a:r>
              <a:rPr lang="fr-FR" sz="2400" dirty="0" smtClean="0"/>
              <a:t> as </a:t>
            </a:r>
            <a:r>
              <a:rPr lang="fr-FR" sz="2400" dirty="0" err="1" smtClean="0"/>
              <a:t>they</a:t>
            </a:r>
            <a:r>
              <a:rPr lang="fr-FR" sz="2400" dirty="0" smtClean="0"/>
              <a:t> come to </a:t>
            </a:r>
            <a:r>
              <a:rPr lang="fr-FR" sz="2400" dirty="0" err="1" smtClean="0"/>
              <a:t>them</a:t>
            </a:r>
            <a:r>
              <a:rPr lang="fr-FR" sz="2400" dirty="0" smtClean="0"/>
              <a:t> in the </a:t>
            </a:r>
            <a:r>
              <a:rPr lang="fr-FR" sz="2400" dirty="0" err="1" smtClean="0"/>
              <a:t>text</a:t>
            </a:r>
            <a:r>
              <a:rPr lang="fr-FR" sz="2400" dirty="0" smtClean="0"/>
              <a:t>. It </a:t>
            </a:r>
            <a:r>
              <a:rPr lang="fr-FR" sz="2400" dirty="0" err="1" smtClean="0"/>
              <a:t>is</a:t>
            </a:r>
            <a:r>
              <a:rPr lang="fr-FR" sz="2400" dirty="0" smtClean="0"/>
              <a:t> a </a:t>
            </a:r>
            <a:r>
              <a:rPr lang="fr-FR" sz="2400" dirty="0" err="1" smtClean="0"/>
              <a:t>useful</a:t>
            </a:r>
            <a:r>
              <a:rPr lang="fr-FR" sz="2400" dirty="0" smtClean="0"/>
              <a:t> system for a journal </a:t>
            </a:r>
            <a:r>
              <a:rPr lang="fr-FR" sz="2400" dirty="0" err="1" smtClean="0"/>
              <a:t>that</a:t>
            </a:r>
            <a:r>
              <a:rPr lang="fr-FR" sz="2400" dirty="0" smtClean="0"/>
              <a:t> </a:t>
            </a:r>
            <a:r>
              <a:rPr lang="fr-FR" sz="2400" dirty="0" err="1" smtClean="0"/>
              <a:t>is</a:t>
            </a:r>
            <a:r>
              <a:rPr lang="fr-FR" sz="2400" dirty="0" smtClean="0"/>
              <a:t> </a:t>
            </a:r>
            <a:r>
              <a:rPr lang="fr-FR" sz="2400" dirty="0" err="1" smtClean="0"/>
              <a:t>basically</a:t>
            </a:r>
            <a:r>
              <a:rPr lang="fr-FR" sz="2400" dirty="0" smtClean="0"/>
              <a:t> a " note " journal, </a:t>
            </a:r>
            <a:r>
              <a:rPr lang="fr-FR" sz="2400" dirty="0" err="1" smtClean="0"/>
              <a:t>each</a:t>
            </a:r>
            <a:r>
              <a:rPr lang="fr-FR" sz="2400" dirty="0" smtClean="0"/>
              <a:t> </a:t>
            </a:r>
            <a:r>
              <a:rPr lang="fr-FR" sz="2400" dirty="0" err="1" smtClean="0"/>
              <a:t>paper</a:t>
            </a:r>
            <a:r>
              <a:rPr lang="fr-FR" sz="2400" dirty="0" smtClean="0"/>
              <a:t> </a:t>
            </a:r>
            <a:r>
              <a:rPr lang="fr-FR" sz="2400" dirty="0" err="1" smtClean="0"/>
              <a:t>contatining</a:t>
            </a:r>
            <a:r>
              <a:rPr lang="fr-FR" sz="2400" dirty="0" smtClean="0"/>
              <a:t> </a:t>
            </a:r>
            <a:r>
              <a:rPr lang="fr-FR" sz="2400" dirty="0" err="1" smtClean="0"/>
              <a:t>only</a:t>
            </a:r>
            <a:r>
              <a:rPr lang="fr-FR" sz="2400" dirty="0" smtClean="0"/>
              <a:t> a few </a:t>
            </a:r>
            <a:r>
              <a:rPr lang="fr-FR" sz="2400" dirty="0" err="1" smtClean="0"/>
              <a:t>references</a:t>
            </a:r>
            <a:r>
              <a:rPr lang="fr-FR" sz="2400" dirty="0" smtClean="0"/>
              <a:t>. For long </a:t>
            </a:r>
            <a:r>
              <a:rPr lang="fr-FR" sz="2400" dirty="0" err="1" smtClean="0"/>
              <a:t>papers</a:t>
            </a:r>
            <a:r>
              <a:rPr lang="fr-FR" sz="2400" dirty="0" smtClean="0"/>
              <a:t>, </a:t>
            </a:r>
            <a:r>
              <a:rPr lang="fr-FR" sz="2400" dirty="0" err="1" smtClean="0"/>
              <a:t>with</a:t>
            </a:r>
            <a:r>
              <a:rPr lang="fr-FR" sz="2400" dirty="0" smtClean="0"/>
              <a:t> </a:t>
            </a:r>
            <a:r>
              <a:rPr lang="fr-FR" sz="2400" dirty="0" err="1" smtClean="0"/>
              <a:t>many</a:t>
            </a:r>
            <a:r>
              <a:rPr lang="fr-FR" sz="2400" dirty="0" smtClean="0"/>
              <a:t> </a:t>
            </a:r>
            <a:r>
              <a:rPr lang="fr-FR" sz="2400" dirty="0" err="1" smtClean="0"/>
              <a:t>references</a:t>
            </a:r>
            <a:r>
              <a:rPr lang="fr-FR" sz="2400" dirty="0" smtClean="0"/>
              <a:t>, citation </a:t>
            </a:r>
            <a:r>
              <a:rPr lang="fr-FR" sz="2400" dirty="0" err="1" smtClean="0"/>
              <a:t>order</a:t>
            </a:r>
            <a:r>
              <a:rPr lang="fr-FR" sz="2400" dirty="0" smtClean="0"/>
              <a:t> </a:t>
            </a:r>
            <a:r>
              <a:rPr lang="fr-FR" sz="2400" dirty="0" err="1" smtClean="0"/>
              <a:t>is</a:t>
            </a:r>
            <a:r>
              <a:rPr lang="fr-FR" sz="2400" dirty="0" smtClean="0"/>
              <a:t> </a:t>
            </a:r>
            <a:r>
              <a:rPr lang="fr-FR" sz="2400" dirty="0" err="1" smtClean="0"/>
              <a:t>probably</a:t>
            </a:r>
            <a:r>
              <a:rPr lang="fr-FR" sz="2400" dirty="0" smtClean="0"/>
              <a:t> not a good system. </a:t>
            </a:r>
          </a:p>
          <a:p>
            <a:endParaRPr lang="fr-F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428604"/>
            <a:ext cx="8429684" cy="1143000"/>
          </a:xfrm>
        </p:spPr>
        <p:txBody>
          <a:bodyPr/>
          <a:lstStyle/>
          <a:p>
            <a:r>
              <a:rPr lang="fr-FR" sz="3200" dirty="0" err="1" smtClean="0"/>
              <a:t>Examples</a:t>
            </a:r>
            <a:r>
              <a:rPr lang="fr-FR" sz="3200" dirty="0" smtClean="0"/>
              <a:t> of </a:t>
            </a:r>
            <a:r>
              <a:rPr lang="fr-FR" sz="3200" dirty="0" err="1" smtClean="0"/>
              <a:t>diffrerent</a:t>
            </a:r>
            <a:r>
              <a:rPr lang="fr-FR" sz="3200" dirty="0" smtClean="0"/>
              <a:t> </a:t>
            </a:r>
            <a:r>
              <a:rPr lang="fr-FR" sz="3200" dirty="0" err="1" smtClean="0"/>
              <a:t>reference</a:t>
            </a:r>
            <a:r>
              <a:rPr lang="fr-FR" sz="3200" dirty="0" smtClean="0"/>
              <a:t> styles:</a:t>
            </a:r>
            <a:endParaRPr lang="fr-FR" sz="3200" dirty="0"/>
          </a:p>
        </p:txBody>
      </p:sp>
      <p:sp>
        <p:nvSpPr>
          <p:cNvPr id="3" name="Espace réservé du contenu 2"/>
          <p:cNvSpPr>
            <a:spLocks noGrp="1"/>
          </p:cNvSpPr>
          <p:nvPr>
            <p:ph idx="1"/>
          </p:nvPr>
        </p:nvSpPr>
        <p:spPr>
          <a:xfrm>
            <a:off x="838200" y="2362200"/>
            <a:ext cx="8020080" cy="4210072"/>
          </a:xfrm>
        </p:spPr>
        <p:txBody>
          <a:bodyPr/>
          <a:lstStyle/>
          <a:p>
            <a:r>
              <a:rPr lang="fr-FR" b="1" dirty="0" smtClean="0"/>
              <a:t>1.</a:t>
            </a:r>
            <a:r>
              <a:rPr lang="fr-FR" b="1" dirty="0" err="1" smtClean="0"/>
              <a:t>Author</a:t>
            </a:r>
            <a:r>
              <a:rPr lang="fr-FR" b="1" dirty="0" smtClean="0"/>
              <a:t> and </a:t>
            </a:r>
            <a:r>
              <a:rPr lang="fr-FR" b="1" dirty="0" err="1" smtClean="0"/>
              <a:t>Year</a:t>
            </a:r>
            <a:r>
              <a:rPr lang="fr-FR" b="1" dirty="0" smtClean="0"/>
              <a:t> </a:t>
            </a:r>
            <a:r>
              <a:rPr lang="fr-FR" b="1" dirty="0" err="1" smtClean="0"/>
              <a:t>Sytem</a:t>
            </a:r>
            <a:r>
              <a:rPr lang="fr-FR" dirty="0" smtClean="0"/>
              <a:t>: </a:t>
            </a:r>
          </a:p>
          <a:p>
            <a:r>
              <a:rPr lang="fr-FR" dirty="0" smtClean="0"/>
              <a:t>Day, R.A.1998. How to </a:t>
            </a:r>
            <a:r>
              <a:rPr lang="fr-FR" dirty="0" err="1" smtClean="0"/>
              <a:t>write</a:t>
            </a:r>
            <a:r>
              <a:rPr lang="fr-FR" dirty="0" smtClean="0"/>
              <a:t> and </a:t>
            </a:r>
            <a:r>
              <a:rPr lang="fr-FR" dirty="0" err="1" smtClean="0"/>
              <a:t>publish</a:t>
            </a:r>
            <a:r>
              <a:rPr lang="fr-FR" dirty="0" smtClean="0"/>
              <a:t> a </a:t>
            </a:r>
            <a:r>
              <a:rPr lang="fr-FR" dirty="0" err="1" smtClean="0"/>
              <a:t>scientific</a:t>
            </a:r>
            <a:r>
              <a:rPr lang="fr-FR" dirty="0" smtClean="0"/>
              <a:t> </a:t>
            </a:r>
            <a:r>
              <a:rPr lang="fr-FR" dirty="0" err="1" smtClean="0"/>
              <a:t>paper</a:t>
            </a:r>
            <a:r>
              <a:rPr lang="fr-FR" dirty="0" smtClean="0"/>
              <a:t>. 5th </a:t>
            </a:r>
            <a:r>
              <a:rPr lang="fr-FR" dirty="0" err="1" smtClean="0"/>
              <a:t>ed</a:t>
            </a:r>
            <a:r>
              <a:rPr lang="fr-FR" dirty="0" smtClean="0"/>
              <a:t>. Phoenix: Oryx </a:t>
            </a:r>
            <a:r>
              <a:rPr lang="fr-FR" dirty="0" err="1" smtClean="0"/>
              <a:t>Press</a:t>
            </a:r>
            <a:r>
              <a:rPr lang="fr-FR" dirty="0" smtClean="0"/>
              <a:t>.</a:t>
            </a:r>
          </a:p>
          <a:p>
            <a:r>
              <a:rPr lang="fr-FR" dirty="0" err="1" smtClean="0"/>
              <a:t>Hutch</a:t>
            </a:r>
            <a:r>
              <a:rPr lang="fr-FR" dirty="0" smtClean="0"/>
              <a:t>, E.J.1986. Guidelines on </a:t>
            </a:r>
            <a:r>
              <a:rPr lang="fr-FR" dirty="0" err="1" smtClean="0"/>
              <a:t>authorship</a:t>
            </a:r>
            <a:r>
              <a:rPr lang="fr-FR" dirty="0" smtClean="0"/>
              <a:t> of </a:t>
            </a:r>
            <a:r>
              <a:rPr lang="fr-FR" dirty="0" err="1" smtClean="0"/>
              <a:t>medical</a:t>
            </a:r>
            <a:r>
              <a:rPr lang="fr-FR" dirty="0" smtClean="0"/>
              <a:t> </a:t>
            </a:r>
            <a:r>
              <a:rPr lang="fr-FR" dirty="0" err="1" smtClean="0"/>
              <a:t>papers</a:t>
            </a:r>
            <a:r>
              <a:rPr lang="fr-FR" dirty="0" smtClean="0"/>
              <a:t>. Ann. </a:t>
            </a:r>
            <a:r>
              <a:rPr lang="fr-FR" dirty="0" err="1" smtClean="0"/>
              <a:t>Interm</a:t>
            </a:r>
            <a:r>
              <a:rPr lang="fr-FR" dirty="0" smtClean="0"/>
              <a:t>. Med. 104: 269-274.</a:t>
            </a:r>
          </a:p>
          <a:p>
            <a:r>
              <a:rPr lang="fr-FR" dirty="0" smtClean="0"/>
              <a:t> </a:t>
            </a:r>
            <a:r>
              <a:rPr lang="fr-FR" dirty="0" err="1" smtClean="0"/>
              <a:t>Sproul,J</a:t>
            </a:r>
            <a:r>
              <a:rPr lang="fr-FR" dirty="0" smtClean="0"/>
              <a:t>.,</a:t>
            </a:r>
            <a:r>
              <a:rPr lang="fr-FR" dirty="0" err="1" smtClean="0"/>
              <a:t>H.Klaaren</a:t>
            </a:r>
            <a:r>
              <a:rPr lang="fr-FR" dirty="0" smtClean="0"/>
              <a:t>, and </a:t>
            </a:r>
            <a:r>
              <a:rPr lang="fr-FR" dirty="0" err="1" smtClean="0"/>
              <a:t>F.Mannarino</a:t>
            </a:r>
            <a:r>
              <a:rPr lang="fr-FR" dirty="0" smtClean="0"/>
              <a:t>. 1993. </a:t>
            </a:r>
            <a:r>
              <a:rPr lang="fr-FR" dirty="0" err="1" smtClean="0"/>
              <a:t>Surgical</a:t>
            </a:r>
            <a:r>
              <a:rPr lang="fr-FR" dirty="0" smtClean="0"/>
              <a:t> </a:t>
            </a:r>
            <a:r>
              <a:rPr lang="fr-FR" dirty="0" err="1" smtClean="0"/>
              <a:t>treatment</a:t>
            </a:r>
            <a:r>
              <a:rPr lang="fr-FR" dirty="0" smtClean="0"/>
              <a:t> of </a:t>
            </a:r>
            <a:r>
              <a:rPr lang="fr-FR" dirty="0" err="1" smtClean="0"/>
              <a:t>Freiberg’s</a:t>
            </a:r>
            <a:r>
              <a:rPr lang="fr-FR" dirty="0" smtClean="0"/>
              <a:t> infraction in </a:t>
            </a:r>
            <a:r>
              <a:rPr lang="fr-FR" dirty="0" err="1" smtClean="0"/>
              <a:t>athletes</a:t>
            </a:r>
            <a:r>
              <a:rPr lang="fr-FR" dirty="0" smtClean="0"/>
              <a:t>. Am. J. Sports Med. 21:381-384.</a:t>
            </a:r>
            <a:endParaRPr lang="fr-F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305800" cy="4210072"/>
          </a:xfrm>
        </p:spPr>
        <p:txBody>
          <a:bodyPr/>
          <a:lstStyle/>
          <a:p>
            <a:r>
              <a:rPr lang="fr-FR" b="1" dirty="0" smtClean="0"/>
              <a:t>2. Alphabet-</a:t>
            </a:r>
            <a:r>
              <a:rPr lang="fr-FR" b="1" dirty="0" err="1" smtClean="0"/>
              <a:t>Number</a:t>
            </a:r>
            <a:r>
              <a:rPr lang="fr-FR" b="1" dirty="0" smtClean="0"/>
              <a:t> System</a:t>
            </a:r>
            <a:r>
              <a:rPr lang="fr-FR" dirty="0" smtClean="0"/>
              <a:t>:</a:t>
            </a:r>
          </a:p>
          <a:p>
            <a:pPr>
              <a:buNone/>
            </a:pPr>
            <a:r>
              <a:rPr lang="fr-FR" dirty="0" smtClean="0"/>
              <a:t>1. Day, R.A.1998. How to </a:t>
            </a:r>
            <a:r>
              <a:rPr lang="fr-FR" dirty="0" err="1" smtClean="0"/>
              <a:t>write</a:t>
            </a:r>
            <a:r>
              <a:rPr lang="fr-FR" dirty="0" smtClean="0"/>
              <a:t> and </a:t>
            </a:r>
            <a:r>
              <a:rPr lang="fr-FR" dirty="0" err="1" smtClean="0"/>
              <a:t>publish</a:t>
            </a:r>
            <a:r>
              <a:rPr lang="fr-FR" dirty="0" smtClean="0"/>
              <a:t> a </a:t>
            </a:r>
            <a:r>
              <a:rPr lang="fr-FR" dirty="0" err="1" smtClean="0"/>
              <a:t>scientific</a:t>
            </a:r>
            <a:r>
              <a:rPr lang="fr-FR" dirty="0" smtClean="0"/>
              <a:t> </a:t>
            </a:r>
            <a:r>
              <a:rPr lang="fr-FR" dirty="0" err="1" smtClean="0"/>
              <a:t>paper</a:t>
            </a:r>
            <a:r>
              <a:rPr lang="fr-FR" dirty="0" smtClean="0"/>
              <a:t>. 5th </a:t>
            </a:r>
            <a:r>
              <a:rPr lang="fr-FR" dirty="0" err="1" smtClean="0"/>
              <a:t>ed</a:t>
            </a:r>
            <a:r>
              <a:rPr lang="fr-FR" dirty="0" smtClean="0"/>
              <a:t>. Phoenix: Oryx </a:t>
            </a:r>
            <a:r>
              <a:rPr lang="fr-FR" dirty="0" err="1" smtClean="0"/>
              <a:t>Press</a:t>
            </a:r>
            <a:r>
              <a:rPr lang="fr-FR" dirty="0" smtClean="0"/>
              <a:t>.</a:t>
            </a:r>
          </a:p>
          <a:p>
            <a:pPr>
              <a:buNone/>
            </a:pPr>
            <a:r>
              <a:rPr lang="fr-FR" dirty="0" smtClean="0"/>
              <a:t>2. </a:t>
            </a:r>
            <a:r>
              <a:rPr lang="fr-FR" dirty="0" err="1" smtClean="0"/>
              <a:t>Hutch</a:t>
            </a:r>
            <a:r>
              <a:rPr lang="fr-FR" dirty="0" smtClean="0"/>
              <a:t>, E.J.1986. Guidelines on </a:t>
            </a:r>
            <a:r>
              <a:rPr lang="fr-FR" dirty="0" err="1" smtClean="0"/>
              <a:t>authorship</a:t>
            </a:r>
            <a:r>
              <a:rPr lang="fr-FR" dirty="0" smtClean="0"/>
              <a:t> of </a:t>
            </a:r>
            <a:r>
              <a:rPr lang="fr-FR" dirty="0" err="1" smtClean="0"/>
              <a:t>medical</a:t>
            </a:r>
            <a:r>
              <a:rPr lang="fr-FR" dirty="0" smtClean="0"/>
              <a:t> </a:t>
            </a:r>
            <a:r>
              <a:rPr lang="fr-FR" dirty="0" err="1" smtClean="0"/>
              <a:t>papers</a:t>
            </a:r>
            <a:r>
              <a:rPr lang="fr-FR" dirty="0" smtClean="0"/>
              <a:t>. Ann. </a:t>
            </a:r>
            <a:r>
              <a:rPr lang="fr-FR" dirty="0" err="1" smtClean="0"/>
              <a:t>Interm</a:t>
            </a:r>
            <a:r>
              <a:rPr lang="fr-FR" dirty="0" smtClean="0"/>
              <a:t>. Med. 104: 269-274.</a:t>
            </a:r>
          </a:p>
          <a:p>
            <a:pPr>
              <a:buNone/>
            </a:pPr>
            <a:r>
              <a:rPr lang="fr-FR" dirty="0" smtClean="0"/>
              <a:t>3. </a:t>
            </a:r>
            <a:r>
              <a:rPr lang="fr-FR" dirty="0" err="1" smtClean="0"/>
              <a:t>Sproul,J</a:t>
            </a:r>
            <a:r>
              <a:rPr lang="fr-FR" dirty="0" smtClean="0"/>
              <a:t>.,</a:t>
            </a:r>
            <a:r>
              <a:rPr lang="fr-FR" dirty="0" err="1" smtClean="0"/>
              <a:t>H.Kllaaren</a:t>
            </a:r>
            <a:r>
              <a:rPr lang="fr-FR" dirty="0" smtClean="0"/>
              <a:t>, and </a:t>
            </a:r>
            <a:r>
              <a:rPr lang="fr-FR" dirty="0" err="1" smtClean="0"/>
              <a:t>F.Mannarino</a:t>
            </a:r>
            <a:r>
              <a:rPr lang="fr-FR" dirty="0" smtClean="0"/>
              <a:t>. 1993. </a:t>
            </a:r>
            <a:r>
              <a:rPr lang="fr-FR" dirty="0" err="1" smtClean="0"/>
              <a:t>Surgical</a:t>
            </a:r>
            <a:r>
              <a:rPr lang="fr-FR" dirty="0" smtClean="0"/>
              <a:t> </a:t>
            </a:r>
            <a:r>
              <a:rPr lang="fr-FR" dirty="0" err="1" smtClean="0"/>
              <a:t>treatment</a:t>
            </a:r>
            <a:r>
              <a:rPr lang="fr-FR" dirty="0" smtClean="0"/>
              <a:t> of </a:t>
            </a:r>
            <a:r>
              <a:rPr lang="fr-FR" dirty="0" err="1" smtClean="0"/>
              <a:t>Freiberg’s</a:t>
            </a:r>
            <a:r>
              <a:rPr lang="fr-FR" dirty="0" smtClean="0"/>
              <a:t> infraction in </a:t>
            </a:r>
            <a:r>
              <a:rPr lang="fr-FR" dirty="0" err="1" smtClean="0"/>
              <a:t>athletes</a:t>
            </a:r>
            <a:r>
              <a:rPr lang="fr-FR" dirty="0" smtClean="0"/>
              <a:t>. Am. J. Sports Med. 21:381-384.</a:t>
            </a:r>
          </a:p>
          <a:p>
            <a:pPr>
              <a:buNone/>
            </a:pPr>
            <a:endParaRPr lang="fr-FR" dirty="0" smtClean="0"/>
          </a:p>
          <a:p>
            <a:pPr>
              <a:buNone/>
            </a:pPr>
            <a:endParaRPr lang="fr-F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91518" cy="4281510"/>
          </a:xfrm>
        </p:spPr>
        <p:txBody>
          <a:bodyPr/>
          <a:lstStyle/>
          <a:p>
            <a:r>
              <a:rPr lang="fr-FR" b="1" dirty="0" smtClean="0"/>
              <a:t>3.  Citation </a:t>
            </a:r>
            <a:r>
              <a:rPr lang="fr-FR" b="1" dirty="0" err="1" smtClean="0"/>
              <a:t>Order</a:t>
            </a:r>
            <a:r>
              <a:rPr lang="fr-FR" b="1" dirty="0" smtClean="0"/>
              <a:t> System:</a:t>
            </a:r>
          </a:p>
          <a:p>
            <a:pPr marL="514350" indent="-514350">
              <a:buAutoNum type="arabicPeriod"/>
            </a:pPr>
            <a:r>
              <a:rPr lang="fr-FR" dirty="0" err="1" smtClean="0"/>
              <a:t>Hutch</a:t>
            </a:r>
            <a:r>
              <a:rPr lang="fr-FR" dirty="0" smtClean="0"/>
              <a:t> EJ. Guidelines on </a:t>
            </a:r>
            <a:r>
              <a:rPr lang="fr-FR" dirty="0" err="1" smtClean="0"/>
              <a:t>authorship</a:t>
            </a:r>
            <a:r>
              <a:rPr lang="fr-FR" dirty="0" smtClean="0"/>
              <a:t> of </a:t>
            </a:r>
            <a:r>
              <a:rPr lang="fr-FR" dirty="0" err="1" smtClean="0"/>
              <a:t>medical</a:t>
            </a:r>
            <a:r>
              <a:rPr lang="fr-FR" dirty="0" smtClean="0"/>
              <a:t> </a:t>
            </a:r>
            <a:r>
              <a:rPr lang="fr-FR" dirty="0" err="1" smtClean="0"/>
              <a:t>papers</a:t>
            </a:r>
            <a:r>
              <a:rPr lang="fr-FR" dirty="0" smtClean="0"/>
              <a:t>. Ann. </a:t>
            </a:r>
            <a:r>
              <a:rPr lang="fr-FR" dirty="0" err="1" smtClean="0"/>
              <a:t>Intern</a:t>
            </a:r>
            <a:r>
              <a:rPr lang="fr-FR" dirty="0" smtClean="0"/>
              <a:t>. Med.1986; 104: 269-274.</a:t>
            </a:r>
          </a:p>
          <a:p>
            <a:pPr marL="514350" indent="-514350">
              <a:buNone/>
            </a:pPr>
            <a:r>
              <a:rPr lang="fr-FR" dirty="0" smtClean="0"/>
              <a:t>2. </a:t>
            </a:r>
            <a:r>
              <a:rPr lang="fr-FR" dirty="0" err="1" smtClean="0"/>
              <a:t>Sproul</a:t>
            </a:r>
            <a:r>
              <a:rPr lang="fr-FR" dirty="0" smtClean="0"/>
              <a:t> J, </a:t>
            </a:r>
            <a:r>
              <a:rPr lang="fr-FR" dirty="0" err="1" smtClean="0"/>
              <a:t>Kllaaren</a:t>
            </a:r>
            <a:r>
              <a:rPr lang="fr-FR" dirty="0" smtClean="0"/>
              <a:t> H, </a:t>
            </a:r>
            <a:r>
              <a:rPr lang="fr-FR" dirty="0" err="1" smtClean="0"/>
              <a:t>Mannarino</a:t>
            </a:r>
            <a:r>
              <a:rPr lang="fr-FR" dirty="0" smtClean="0"/>
              <a:t> F. </a:t>
            </a:r>
            <a:r>
              <a:rPr lang="fr-FR" dirty="0" err="1" smtClean="0"/>
              <a:t>Surgical</a:t>
            </a:r>
            <a:r>
              <a:rPr lang="fr-FR" dirty="0" smtClean="0"/>
              <a:t> </a:t>
            </a:r>
            <a:r>
              <a:rPr lang="fr-FR" dirty="0" err="1" smtClean="0"/>
              <a:t>treatment</a:t>
            </a:r>
            <a:r>
              <a:rPr lang="fr-FR" dirty="0" smtClean="0"/>
              <a:t> of </a:t>
            </a:r>
            <a:r>
              <a:rPr lang="fr-FR" dirty="0" err="1" smtClean="0"/>
              <a:t>Freiberg’s</a:t>
            </a:r>
            <a:r>
              <a:rPr lang="fr-FR" dirty="0" smtClean="0"/>
              <a:t> infraction in </a:t>
            </a:r>
            <a:r>
              <a:rPr lang="fr-FR" dirty="0" err="1" smtClean="0"/>
              <a:t>athletes</a:t>
            </a:r>
            <a:r>
              <a:rPr lang="fr-FR" dirty="0" smtClean="0"/>
              <a:t>. Am J Sports Med 1993. 21:381-4.</a:t>
            </a:r>
          </a:p>
          <a:p>
            <a:pPr marL="514350" indent="-514350">
              <a:buNone/>
            </a:pPr>
            <a:r>
              <a:rPr lang="fr-FR" dirty="0" smtClean="0"/>
              <a:t>3. Day RA. How to </a:t>
            </a:r>
            <a:r>
              <a:rPr lang="fr-FR" dirty="0" err="1" smtClean="0"/>
              <a:t>write</a:t>
            </a:r>
            <a:r>
              <a:rPr lang="fr-FR" dirty="0" smtClean="0"/>
              <a:t> and </a:t>
            </a:r>
            <a:r>
              <a:rPr lang="fr-FR" dirty="0" err="1" smtClean="0"/>
              <a:t>publish</a:t>
            </a:r>
            <a:r>
              <a:rPr lang="fr-FR" dirty="0" smtClean="0"/>
              <a:t> a </a:t>
            </a:r>
            <a:r>
              <a:rPr lang="fr-FR" dirty="0" err="1" smtClean="0"/>
              <a:t>scientific</a:t>
            </a:r>
            <a:r>
              <a:rPr lang="fr-FR" dirty="0" smtClean="0"/>
              <a:t> </a:t>
            </a:r>
            <a:r>
              <a:rPr lang="fr-FR" dirty="0" err="1" smtClean="0"/>
              <a:t>paper</a:t>
            </a:r>
            <a:r>
              <a:rPr lang="fr-FR" dirty="0" smtClean="0"/>
              <a:t>. 5th </a:t>
            </a:r>
            <a:r>
              <a:rPr lang="fr-FR" dirty="0" err="1" smtClean="0"/>
              <a:t>ed</a:t>
            </a:r>
            <a:r>
              <a:rPr lang="fr-FR" dirty="0" smtClean="0"/>
              <a:t>. Phoenix: Oryx </a:t>
            </a:r>
            <a:r>
              <a:rPr lang="fr-FR" dirty="0" err="1" smtClean="0"/>
              <a:t>Press</a:t>
            </a:r>
            <a:r>
              <a:rPr lang="fr-FR" dirty="0" smtClean="0"/>
              <a:t>, 1998.</a:t>
            </a:r>
          </a:p>
          <a:p>
            <a:pPr marL="514350" indent="-514350">
              <a:buNone/>
            </a:pPr>
            <a:r>
              <a:rPr lang="fr-FR" sz="1800" b="1" dirty="0" smtClean="0"/>
              <a:t>Notice</a:t>
            </a:r>
            <a:r>
              <a:rPr lang="fr-FR" sz="1800" dirty="0" smtClean="0"/>
              <a:t> the </a:t>
            </a:r>
            <a:r>
              <a:rPr lang="fr-FR" sz="1800" dirty="0" err="1" smtClean="0"/>
              <a:t>differences</a:t>
            </a:r>
            <a:r>
              <a:rPr lang="fr-FR" sz="1800" dirty="0" smtClean="0"/>
              <a:t> </a:t>
            </a:r>
            <a:r>
              <a:rPr lang="fr-FR" sz="1800" dirty="0" err="1" smtClean="0"/>
              <a:t>between</a:t>
            </a:r>
            <a:r>
              <a:rPr lang="fr-FR" sz="1800" dirty="0" smtClean="0"/>
              <a:t>  </a:t>
            </a:r>
            <a:r>
              <a:rPr lang="fr-FR" sz="1800" dirty="0" err="1" smtClean="0"/>
              <a:t>this</a:t>
            </a:r>
            <a:r>
              <a:rPr lang="fr-FR" sz="1800" dirty="0" smtClean="0"/>
              <a:t> </a:t>
            </a:r>
            <a:r>
              <a:rPr lang="fr-FR" sz="1800" dirty="0" err="1" smtClean="0"/>
              <a:t>sytem</a:t>
            </a:r>
            <a:r>
              <a:rPr lang="fr-FR" sz="1800" dirty="0" smtClean="0"/>
              <a:t> and the </a:t>
            </a:r>
            <a:r>
              <a:rPr lang="fr-FR" sz="1800" dirty="0" err="1" smtClean="0"/>
              <a:t>previous</a:t>
            </a:r>
            <a:r>
              <a:rPr lang="fr-FR" sz="1800" dirty="0" smtClean="0"/>
              <a:t> </a:t>
            </a:r>
            <a:r>
              <a:rPr lang="fr-FR" sz="1800" dirty="0" err="1" smtClean="0"/>
              <a:t>ones</a:t>
            </a:r>
            <a:r>
              <a:rPr lang="fr-FR" sz="1800" dirty="0" smtClean="0"/>
              <a:t>.</a:t>
            </a:r>
          </a:p>
          <a:p>
            <a:pPr marL="514350" indent="-514350">
              <a:buNone/>
            </a:pPr>
            <a:endParaRPr lang="fr-F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285729"/>
            <a:ext cx="7924800" cy="1500198"/>
          </a:xfrm>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Book:</a:t>
            </a:r>
            <a:br>
              <a:rPr lang="en-US" dirty="0" smtClean="0"/>
            </a:br>
            <a:r>
              <a:rPr lang="en-US" sz="2800" dirty="0" smtClean="0"/>
              <a:t>Following the Author and Date system</a:t>
            </a:r>
            <a:r>
              <a:rPr lang="fr-FR" sz="2800" dirty="0" smtClean="0"/>
              <a:t/>
            </a:r>
            <a:br>
              <a:rPr lang="fr-FR" sz="2800" dirty="0" smtClean="0"/>
            </a:br>
            <a:endParaRPr lang="fr-FR" sz="2800" dirty="0"/>
          </a:p>
        </p:txBody>
      </p:sp>
      <p:sp>
        <p:nvSpPr>
          <p:cNvPr id="3" name="Espace réservé du contenu 2"/>
          <p:cNvSpPr>
            <a:spLocks noGrp="1"/>
          </p:cNvSpPr>
          <p:nvPr>
            <p:ph idx="1"/>
          </p:nvPr>
        </p:nvSpPr>
        <p:spPr>
          <a:xfrm>
            <a:off x="838200" y="2362200"/>
            <a:ext cx="8020080" cy="4495800"/>
          </a:xfrm>
        </p:spPr>
        <p:txBody>
          <a:bodyPr/>
          <a:lstStyle/>
          <a:p>
            <a:r>
              <a:rPr lang="en-US" sz="2600" b="1" dirty="0" smtClean="0"/>
              <a:t>Author’s surname</a:t>
            </a:r>
            <a:r>
              <a:rPr lang="en-US" sz="2600" dirty="0" smtClean="0"/>
              <a:t>, </a:t>
            </a:r>
            <a:r>
              <a:rPr lang="en-US" sz="2600" b="1" dirty="0" smtClean="0"/>
              <a:t>initials (year)</a:t>
            </a:r>
            <a:r>
              <a:rPr lang="en-US" sz="2600" dirty="0" smtClean="0"/>
              <a:t>. </a:t>
            </a:r>
            <a:r>
              <a:rPr lang="en-US" sz="2600" b="1" i="1" dirty="0" smtClean="0"/>
              <a:t>Title of book</a:t>
            </a:r>
            <a:r>
              <a:rPr lang="en-US" sz="2600" b="1" dirty="0" smtClean="0"/>
              <a:t>, Place of publication: Publisher</a:t>
            </a:r>
            <a:r>
              <a:rPr lang="en-US" sz="2600" dirty="0" smtClean="0"/>
              <a:t>. </a:t>
            </a:r>
          </a:p>
          <a:p>
            <a:pPr>
              <a:buNone/>
            </a:pPr>
            <a:r>
              <a:rPr lang="en-US" sz="2600" b="1" dirty="0" smtClean="0"/>
              <a:t>Examples:</a:t>
            </a:r>
            <a:endParaRPr lang="fr-FR" sz="2600" b="1" dirty="0" smtClean="0"/>
          </a:p>
          <a:p>
            <a:r>
              <a:rPr lang="en-US" sz="2600" dirty="0" smtClean="0"/>
              <a:t>Dreyfus, H.L. (2001). </a:t>
            </a:r>
            <a:r>
              <a:rPr lang="en-US" sz="2600" i="1" dirty="0" smtClean="0"/>
              <a:t>On the Internet</a:t>
            </a:r>
            <a:r>
              <a:rPr lang="en-US" sz="2600" dirty="0" smtClean="0"/>
              <a:t>, London: </a:t>
            </a:r>
            <a:r>
              <a:rPr lang="en-US" sz="2600" dirty="0" err="1" smtClean="0"/>
              <a:t>Routledge</a:t>
            </a:r>
            <a:r>
              <a:rPr lang="en-US" sz="2600" dirty="0" smtClean="0"/>
              <a:t>.</a:t>
            </a:r>
          </a:p>
          <a:p>
            <a:r>
              <a:rPr lang="en-US" sz="2600" dirty="0" smtClean="0"/>
              <a:t> Davenport, T.H. and </a:t>
            </a:r>
            <a:r>
              <a:rPr lang="en-US" sz="2600" dirty="0" err="1" smtClean="0"/>
              <a:t>Prusak</a:t>
            </a:r>
            <a:r>
              <a:rPr lang="en-US" sz="2600" dirty="0" smtClean="0"/>
              <a:t>, L. (1998). </a:t>
            </a:r>
            <a:r>
              <a:rPr lang="en-US" sz="2600" i="1" dirty="0" smtClean="0"/>
              <a:t>Working Knowledge</a:t>
            </a:r>
            <a:r>
              <a:rPr lang="en-US" sz="2600" dirty="0" smtClean="0"/>
              <a:t>, Boston: Harvard Business School Press 4.</a:t>
            </a:r>
            <a:r>
              <a:rPr lang="en-US" sz="2600" b="1" dirty="0" smtClean="0"/>
              <a:t> </a:t>
            </a:r>
          </a:p>
          <a:p>
            <a:pPr>
              <a:buNone/>
            </a:pPr>
            <a:r>
              <a:rPr lang="en-US" sz="1800" b="1" i="1" dirty="0" smtClean="0"/>
              <a:t>The title of the book should be formatted to distinguish it from other details.</a:t>
            </a:r>
            <a:endParaRPr lang="fr-FR" sz="1800" i="1" dirty="0" smtClean="0"/>
          </a:p>
          <a:p>
            <a:pPr>
              <a:buNone/>
            </a:pPr>
            <a:endParaRPr lang="fr-FR" sz="30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Journal</a:t>
            </a:r>
            <a:r>
              <a:rPr lang="fr-FR" dirty="0" smtClean="0"/>
              <a:t/>
            </a:r>
            <a:br>
              <a:rPr lang="fr-FR" dirty="0" smtClean="0"/>
            </a:br>
            <a:endParaRPr lang="fr-FR" dirty="0"/>
          </a:p>
        </p:txBody>
      </p:sp>
      <p:sp>
        <p:nvSpPr>
          <p:cNvPr id="3" name="Espace réservé du contenu 2"/>
          <p:cNvSpPr>
            <a:spLocks noGrp="1"/>
          </p:cNvSpPr>
          <p:nvPr>
            <p:ph idx="1"/>
          </p:nvPr>
        </p:nvSpPr>
        <p:spPr>
          <a:xfrm>
            <a:off x="838200" y="2301240"/>
            <a:ext cx="8091517" cy="4495800"/>
          </a:xfrm>
        </p:spPr>
        <p:txBody>
          <a:bodyPr/>
          <a:lstStyle/>
          <a:p>
            <a:r>
              <a:rPr lang="en-US" sz="2400" dirty="0" smtClean="0"/>
              <a:t>Author’s surname, initials (year). ‘Title of article’, </a:t>
            </a:r>
            <a:r>
              <a:rPr lang="en-US" sz="2400" i="1" dirty="0" smtClean="0"/>
              <a:t>Name of Journal</a:t>
            </a:r>
            <a:r>
              <a:rPr lang="en-US" sz="2400" dirty="0" smtClean="0"/>
              <a:t>, volume number (issue number): page(s). </a:t>
            </a:r>
            <a:r>
              <a:rPr lang="en-US" sz="2400" b="1" dirty="0" smtClean="0"/>
              <a:t>Examples:</a:t>
            </a:r>
            <a:endParaRPr lang="fr-FR" sz="2400" b="1" dirty="0" smtClean="0"/>
          </a:p>
          <a:p>
            <a:r>
              <a:rPr lang="en-US" sz="2400" b="1" dirty="0" smtClean="0"/>
              <a:t>Burns, E. (1994). ‘Information Assets, Technology and </a:t>
            </a:r>
            <a:r>
              <a:rPr lang="en-US" sz="2400" b="1" dirty="0" err="1" smtClean="0"/>
              <a:t>Organisation</a:t>
            </a:r>
            <a:r>
              <a:rPr lang="en-US" sz="2400" b="1" dirty="0" smtClean="0"/>
              <a:t>’, </a:t>
            </a:r>
            <a:r>
              <a:rPr lang="en-US" sz="2400" b="1" i="1" dirty="0" smtClean="0"/>
              <a:t>Management Science</a:t>
            </a:r>
            <a:r>
              <a:rPr lang="en-US" sz="2400" b="1" dirty="0" smtClean="0"/>
              <a:t>, 40(12): 645–662.</a:t>
            </a:r>
            <a:endParaRPr lang="fr-FR" sz="2400" b="1" dirty="0" smtClean="0"/>
          </a:p>
          <a:p>
            <a:r>
              <a:rPr lang="en-US" sz="2400" b="1" dirty="0" err="1" smtClean="0"/>
              <a:t>Tearle</a:t>
            </a:r>
            <a:r>
              <a:rPr lang="en-US" sz="2400" b="1" dirty="0" smtClean="0"/>
              <a:t>, P., Dillon, P. and Davies, N. (1999). ‘Use of information technology by English university teachers. Developments and trends at the time of the National Inquiry into Higher Education’, </a:t>
            </a:r>
            <a:r>
              <a:rPr lang="en-US" sz="2400" b="1" i="1" dirty="0" smtClean="0"/>
              <a:t>Journal of Further and Higher Education</a:t>
            </a:r>
            <a:r>
              <a:rPr lang="en-US" sz="2400" b="1" dirty="0" smtClean="0"/>
              <a:t>, 23(1): 5–15.</a:t>
            </a:r>
            <a:endParaRPr lang="fr-FR" sz="2400" b="1" dirty="0" smtClean="0"/>
          </a:p>
          <a:p>
            <a:pPr>
              <a:buNone/>
            </a:pP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Newspaper</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r>
              <a:rPr lang="en-US" sz="2400" dirty="0" smtClean="0"/>
              <a:t>Author’s surname, initials (year). ‘Title of article’, </a:t>
            </a:r>
            <a:r>
              <a:rPr lang="en-US" sz="2400" i="1" dirty="0" smtClean="0"/>
              <a:t>Name of </a:t>
            </a:r>
            <a:r>
              <a:rPr lang="en-US" sz="2400" i="1" dirty="0" err="1" smtClean="0"/>
              <a:t>Newspaper</a:t>
            </a:r>
            <a:r>
              <a:rPr lang="en-US" sz="2400" dirty="0" err="1" smtClean="0"/>
              <a:t>,page</a:t>
            </a:r>
            <a:r>
              <a:rPr lang="en-US" sz="2400" dirty="0" smtClean="0"/>
              <a:t>(s).</a:t>
            </a:r>
            <a:endParaRPr lang="fr-FR" sz="2400" dirty="0" smtClean="0"/>
          </a:p>
          <a:p>
            <a:r>
              <a:rPr lang="en-US" sz="2400" dirty="0" smtClean="0"/>
              <a:t>In other words, same format as for a journal citing, but without the need to provide an issue number. </a:t>
            </a:r>
            <a:r>
              <a:rPr lang="en-US" sz="2400" b="1" dirty="0" smtClean="0"/>
              <a:t>Example:</a:t>
            </a:r>
            <a:endParaRPr lang="fr-FR" sz="2400" b="1" dirty="0" smtClean="0"/>
          </a:p>
          <a:p>
            <a:r>
              <a:rPr lang="en-US" sz="2400" dirty="0" smtClean="0"/>
              <a:t>Riddell, P. and Webster, P. (2006). ‘Support for </a:t>
            </a:r>
            <a:r>
              <a:rPr lang="en-US" sz="2400" dirty="0" err="1" smtClean="0"/>
              <a:t>Labour</a:t>
            </a:r>
            <a:r>
              <a:rPr lang="en-US" sz="2400" dirty="0" smtClean="0"/>
              <a:t> at lowest level since 1992’, </a:t>
            </a:r>
            <a:r>
              <a:rPr lang="en-US" sz="2400" i="1" dirty="0" smtClean="0"/>
              <a:t>The Times</a:t>
            </a:r>
            <a:r>
              <a:rPr lang="en-US" sz="2400" dirty="0" smtClean="0"/>
              <a:t>, 9 May, p. 2. </a:t>
            </a:r>
            <a:endParaRPr lang="fr-FR" sz="2400" dirty="0" smtClean="0"/>
          </a:p>
          <a:p>
            <a:r>
              <a:rPr lang="en-US" sz="2400" dirty="0" smtClean="0"/>
              <a:t>Where the author is not known:</a:t>
            </a:r>
            <a:endParaRPr lang="fr-FR" sz="2400" dirty="0" smtClean="0"/>
          </a:p>
          <a:p>
            <a:pPr>
              <a:buNone/>
            </a:pPr>
            <a:r>
              <a:rPr lang="en-US" sz="2400" dirty="0" smtClean="0"/>
              <a:t>  The Indian Agra News (2007). ‘Carbon footprints and economic </a:t>
            </a:r>
            <a:r>
              <a:rPr lang="en-US" sz="2400" dirty="0" err="1" smtClean="0"/>
              <a:t>globalisation</a:t>
            </a:r>
            <a:r>
              <a:rPr lang="en-US" sz="2400" dirty="0" smtClean="0"/>
              <a:t>’, 18th April, p. 4.</a:t>
            </a:r>
            <a:endParaRPr lang="fr-FR" sz="2400" dirty="0" smtClean="0"/>
          </a:p>
          <a:p>
            <a:pPr>
              <a:buNone/>
            </a:pPr>
            <a:r>
              <a:rPr lang="en-US" sz="2400" b="1" dirty="0" smtClean="0"/>
              <a:t> </a:t>
            </a:r>
            <a:endParaRPr lang="fr-FR" sz="2400" dirty="0" smtClean="0"/>
          </a:p>
          <a:p>
            <a:endParaRPr lang="fr-F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p:txBody>
          <a:bodyPr/>
          <a:lstStyle/>
          <a:p>
            <a:pPr eaLnBrk="1" hangingPunct="1"/>
            <a:r>
              <a:rPr lang="fr-FR" smtClean="0"/>
              <a:t>DESCRIPTIVE RESEARCH</a:t>
            </a:r>
          </a:p>
        </p:txBody>
      </p:sp>
      <p:sp>
        <p:nvSpPr>
          <p:cNvPr id="16387" name="Rectangle 3"/>
          <p:cNvSpPr>
            <a:spLocks noGrp="1" noChangeArrowheads="1"/>
          </p:cNvSpPr>
          <p:nvPr>
            <p:ph type="body" idx="1"/>
          </p:nvPr>
        </p:nvSpPr>
        <p:spPr/>
        <p:txBody>
          <a:bodyPr/>
          <a:lstStyle/>
          <a:p>
            <a:pPr eaLnBrk="1" hangingPunct="1"/>
            <a:r>
              <a:rPr lang="fr-FR" b="1" smtClean="0"/>
              <a:t>Some examples</a:t>
            </a:r>
            <a:r>
              <a:rPr lang="fr-FR" smtClean="0"/>
              <a:t>:</a:t>
            </a:r>
          </a:p>
          <a:p>
            <a:pPr eaLnBrk="1" hangingPunct="1">
              <a:buFont typeface="Wingdings" pitchFamily="2" charset="2"/>
              <a:buChar char="ü"/>
            </a:pPr>
            <a:r>
              <a:rPr lang="fr-FR" smtClean="0"/>
              <a:t>     Attitudes of students towards quality </a:t>
            </a:r>
          </a:p>
          <a:p>
            <a:pPr eaLnBrk="1" hangingPunct="1">
              <a:buFont typeface="Wingdings" pitchFamily="2" charset="2"/>
              <a:buNone/>
            </a:pPr>
            <a:r>
              <a:rPr lang="fr-FR" smtClean="0"/>
              <a:t>     teaching</a:t>
            </a:r>
          </a:p>
          <a:p>
            <a:pPr eaLnBrk="1" hangingPunct="1">
              <a:buFont typeface="Wingdings" pitchFamily="2" charset="2"/>
              <a:buChar char="ü"/>
            </a:pPr>
            <a:r>
              <a:rPr lang="fr-FR" smtClean="0"/>
              <a:t>    Strategies put in place by a company to increase workers’ productivity</a:t>
            </a:r>
          </a:p>
          <a:p>
            <a:pPr eaLnBrk="1" hangingPunct="1">
              <a:buFont typeface="Wingdings" pitchFamily="2" charset="2"/>
              <a:buChar char="ü"/>
            </a:pPr>
            <a:r>
              <a:rPr lang="fr-FR" smtClean="0"/>
              <a:t>Effects of living in a house with domestic violence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Website</a:t>
            </a:r>
            <a:r>
              <a:rPr lang="fr-FR" dirty="0" smtClean="0"/>
              <a:t/>
            </a:r>
            <a:br>
              <a:rPr lang="fr-FR" dirty="0" smtClean="0"/>
            </a:br>
            <a:endParaRPr lang="fr-FR" dirty="0"/>
          </a:p>
        </p:txBody>
      </p:sp>
      <p:sp>
        <p:nvSpPr>
          <p:cNvPr id="3" name="Espace réservé du contenu 2"/>
          <p:cNvSpPr>
            <a:spLocks noGrp="1"/>
          </p:cNvSpPr>
          <p:nvPr>
            <p:ph idx="1"/>
          </p:nvPr>
        </p:nvSpPr>
        <p:spPr>
          <a:xfrm>
            <a:off x="714348" y="2362200"/>
            <a:ext cx="8215370" cy="4495800"/>
          </a:xfrm>
        </p:spPr>
        <p:txBody>
          <a:bodyPr/>
          <a:lstStyle/>
          <a:p>
            <a:pPr algn="just"/>
            <a:r>
              <a:rPr lang="en-US" sz="2200" dirty="0" smtClean="0"/>
              <a:t>Author’s name, initials (year). ‘Title of article’ [online]. Available at: indicate website address. Last accessed: date. </a:t>
            </a:r>
            <a:r>
              <a:rPr lang="en-US" sz="2200" b="1" dirty="0" smtClean="0"/>
              <a:t>Example:</a:t>
            </a:r>
            <a:endParaRPr lang="fr-FR" sz="2200" b="1" dirty="0" smtClean="0"/>
          </a:p>
          <a:p>
            <a:pPr algn="just"/>
            <a:r>
              <a:rPr lang="en-US" sz="2200" b="1" dirty="0" err="1" smtClean="0"/>
              <a:t>Brender</a:t>
            </a:r>
            <a:r>
              <a:rPr lang="en-US" sz="2200" b="1" dirty="0" smtClean="0"/>
              <a:t>, A. (2004). ‘Speakers Promote Distance Education to Audiences in Asia’ [online]. Available at: www.chronicle.com. Last accessed: 12</a:t>
            </a:r>
            <a:r>
              <a:rPr lang="en-US" sz="2200" b="1" baseline="30000" dirty="0" smtClean="0"/>
              <a:t>th</a:t>
            </a:r>
            <a:r>
              <a:rPr lang="en-US" sz="2200" b="1" dirty="0" smtClean="0"/>
              <a:t> November 2004.</a:t>
            </a:r>
            <a:endParaRPr lang="fr-FR" sz="2200" b="1" dirty="0" smtClean="0"/>
          </a:p>
          <a:p>
            <a:pPr algn="just"/>
            <a:r>
              <a:rPr lang="en-US" sz="2000" dirty="0" smtClean="0"/>
              <a:t>For a website you might find that you have little information to write down, or that the article you once read is no longer there. Do not panic: the trick is to write down as much as you can. If there is no author for the web article/source, then record the name of the website instead, e.g. The eLearning Centre (2005). ‘eLearning is taking giant steps!’ [online], etc.</a:t>
            </a:r>
            <a:endParaRPr lang="fr-FR" sz="2000" dirty="0" smtClean="0"/>
          </a:p>
          <a:p>
            <a:endParaRPr lang="fr-FR" sz="20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 Thesis</a:t>
            </a:r>
            <a:r>
              <a:rPr lang="fr-FR" dirty="0" smtClean="0"/>
              <a:t/>
            </a:r>
            <a:br>
              <a:rPr lang="fr-FR" dirty="0" smtClean="0"/>
            </a:br>
            <a:endParaRPr lang="fr-FR" dirty="0"/>
          </a:p>
        </p:txBody>
      </p:sp>
      <p:sp>
        <p:nvSpPr>
          <p:cNvPr id="3" name="Espace réservé du contenu 2"/>
          <p:cNvSpPr>
            <a:spLocks noGrp="1"/>
          </p:cNvSpPr>
          <p:nvPr>
            <p:ph idx="1"/>
          </p:nvPr>
        </p:nvSpPr>
        <p:spPr>
          <a:xfrm>
            <a:off x="838200" y="2285992"/>
            <a:ext cx="8305800" cy="4572008"/>
          </a:xfrm>
        </p:spPr>
        <p:txBody>
          <a:bodyPr/>
          <a:lstStyle/>
          <a:p>
            <a:r>
              <a:rPr lang="en-US" sz="2400" b="1" dirty="0" smtClean="0"/>
              <a:t>Author’s name, initials (year). </a:t>
            </a:r>
            <a:r>
              <a:rPr lang="en-US" sz="2400" b="1" i="1" dirty="0" smtClean="0"/>
              <a:t>Title of thesis</a:t>
            </a:r>
            <a:r>
              <a:rPr lang="en-US" sz="2400" b="1" dirty="0" smtClean="0"/>
              <a:t>, Title of award, Institution: Place.</a:t>
            </a:r>
            <a:endParaRPr lang="fr-FR" sz="2400" b="1" dirty="0" smtClean="0"/>
          </a:p>
          <a:p>
            <a:pPr>
              <a:buNone/>
            </a:pPr>
            <a:r>
              <a:rPr lang="en-US" sz="2400" b="1" dirty="0" smtClean="0"/>
              <a:t>   Fictitious examples follow:</a:t>
            </a:r>
            <a:endParaRPr lang="fr-FR" sz="2400" b="1" dirty="0" smtClean="0"/>
          </a:p>
          <a:p>
            <a:pPr>
              <a:buNone/>
            </a:pPr>
            <a:r>
              <a:rPr lang="en-US" sz="2400" dirty="0" smtClean="0"/>
              <a:t>     </a:t>
            </a:r>
            <a:r>
              <a:rPr lang="en-US" sz="2400" dirty="0" err="1" smtClean="0"/>
              <a:t>Aitken</a:t>
            </a:r>
            <a:r>
              <a:rPr lang="en-US" sz="2400" dirty="0" smtClean="0"/>
              <a:t>, R. (2008). </a:t>
            </a:r>
            <a:r>
              <a:rPr lang="en-US" sz="2400" i="1" dirty="0" smtClean="0"/>
              <a:t>Exploring the Role of Laughter in the Workplace</a:t>
            </a:r>
            <a:r>
              <a:rPr lang="en-US" sz="2400" dirty="0" smtClean="0"/>
              <a:t>, PhD thesis, </a:t>
            </a:r>
            <a:r>
              <a:rPr lang="en-US" sz="2400" dirty="0" err="1" smtClean="0"/>
              <a:t>Inverclyde</a:t>
            </a:r>
            <a:r>
              <a:rPr lang="en-US" sz="2400" dirty="0" smtClean="0"/>
              <a:t> University: Glasgow.</a:t>
            </a:r>
            <a:endParaRPr lang="fr-FR" sz="2400" dirty="0" smtClean="0"/>
          </a:p>
          <a:p>
            <a:r>
              <a:rPr lang="en-US" sz="2400" dirty="0" smtClean="0"/>
              <a:t>Or if it is an unpublished dissertation (e.g. an undergraduate dissertation):</a:t>
            </a:r>
            <a:endParaRPr lang="fr-FR" sz="2400" dirty="0" smtClean="0"/>
          </a:p>
          <a:p>
            <a:pPr>
              <a:buNone/>
            </a:pPr>
            <a:r>
              <a:rPr lang="en-US" sz="2400" dirty="0" smtClean="0"/>
              <a:t>    Anderson, T. (2008). </a:t>
            </a:r>
            <a:r>
              <a:rPr lang="en-US" sz="2400" i="1" dirty="0" smtClean="0"/>
              <a:t>Forecasting Economic Growth: Lessons from Abroad</a:t>
            </a:r>
            <a:r>
              <a:rPr lang="en-US" sz="2400" dirty="0" smtClean="0"/>
              <a:t>, 3</a:t>
            </a:r>
            <a:r>
              <a:rPr lang="en-US" sz="2400" baseline="30000" dirty="0" smtClean="0"/>
              <a:t>rd</a:t>
            </a:r>
            <a:r>
              <a:rPr lang="en-US" sz="2400" dirty="0" smtClean="0"/>
              <a:t> year Dissertation, BA Economics, </a:t>
            </a:r>
            <a:r>
              <a:rPr lang="en-US" sz="2400" dirty="0" err="1" smtClean="0"/>
              <a:t>Inverclyde</a:t>
            </a:r>
            <a:r>
              <a:rPr lang="en-US" sz="2400" dirty="0" smtClean="0"/>
              <a:t> University: Glasgow.</a:t>
            </a:r>
            <a:endParaRPr lang="fr-FR" sz="2400" dirty="0" smtClean="0"/>
          </a:p>
          <a:p>
            <a:endParaRPr lang="fr-F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Conference Proceedings</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r>
              <a:rPr lang="en-US" sz="2400" dirty="0" smtClean="0"/>
              <a:t>Author’s surname, initials (year). ‘Title of article’, </a:t>
            </a:r>
            <a:r>
              <a:rPr lang="en-US" sz="2400" i="1" dirty="0" smtClean="0"/>
              <a:t>Name of Conference Proceedings</a:t>
            </a:r>
            <a:r>
              <a:rPr lang="en-US" sz="2400" dirty="0" smtClean="0"/>
              <a:t>, Place conference was held, page(s), include website address if taken from a website and indicate date when last accessed. </a:t>
            </a:r>
            <a:r>
              <a:rPr lang="en-US" sz="2400" b="1" dirty="0" smtClean="0"/>
              <a:t>Example:</a:t>
            </a:r>
            <a:endParaRPr lang="fr-FR" sz="2400" b="1" dirty="0" smtClean="0"/>
          </a:p>
          <a:p>
            <a:r>
              <a:rPr lang="en-US" sz="2400" dirty="0" err="1" smtClean="0"/>
              <a:t>Conole</a:t>
            </a:r>
            <a:r>
              <a:rPr lang="en-US" sz="2400" dirty="0" smtClean="0"/>
              <a:t>, G., Oliver, M., </a:t>
            </a:r>
            <a:r>
              <a:rPr lang="en-US" sz="2400" dirty="0" err="1" smtClean="0"/>
              <a:t>Isroff</a:t>
            </a:r>
            <a:r>
              <a:rPr lang="en-US" sz="2400" dirty="0" smtClean="0"/>
              <a:t>, K. and </a:t>
            </a:r>
            <a:r>
              <a:rPr lang="en-US" sz="2400" dirty="0" err="1" smtClean="0"/>
              <a:t>Ravenscroft</a:t>
            </a:r>
            <a:r>
              <a:rPr lang="en-US" sz="2400" dirty="0" smtClean="0"/>
              <a:t>, A. (2004). ‘Addressing Methodological Issues in e-Learning Research’, in </a:t>
            </a:r>
            <a:r>
              <a:rPr lang="en-US" sz="2400" i="1" dirty="0" smtClean="0"/>
              <a:t>Proceedings of the Networked Learning Conference 2004</a:t>
            </a:r>
            <a:r>
              <a:rPr lang="en-US" sz="2400" dirty="0" smtClean="0"/>
              <a:t>, Sheffield. Available at: www.sef.ac.uk/nlc/Proceedings/Symposa4.htm. Last accessed: 2nd October 2004.</a:t>
            </a:r>
            <a:r>
              <a:rPr lang="en-US" sz="2400" b="1" dirty="0" smtClean="0"/>
              <a:t> </a:t>
            </a:r>
            <a:endParaRPr lang="fr-FR" sz="2400" dirty="0" smtClean="0"/>
          </a:p>
          <a:p>
            <a:endParaRPr lang="fr-FR" sz="20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Lectures/Seminars</a:t>
            </a:r>
            <a:r>
              <a:rPr lang="fr-FR" dirty="0" smtClean="0"/>
              <a:t/>
            </a:r>
            <a:br>
              <a:rPr lang="fr-FR" dirty="0" smtClean="0"/>
            </a:br>
            <a:endParaRPr lang="fr-FR" dirty="0"/>
          </a:p>
        </p:txBody>
      </p:sp>
      <p:sp>
        <p:nvSpPr>
          <p:cNvPr id="3" name="Espace réservé du contenu 2"/>
          <p:cNvSpPr>
            <a:spLocks noGrp="1"/>
          </p:cNvSpPr>
          <p:nvPr>
            <p:ph idx="1"/>
          </p:nvPr>
        </p:nvSpPr>
        <p:spPr/>
        <p:txBody>
          <a:bodyPr/>
          <a:lstStyle/>
          <a:p>
            <a:r>
              <a:rPr lang="en-US" sz="2400" dirty="0" smtClean="0"/>
              <a:t>Lecture’s name, initials, (year of lecture, seminar). </a:t>
            </a:r>
            <a:r>
              <a:rPr lang="en-US" sz="2400" i="1" dirty="0" smtClean="0"/>
              <a:t>Title of lecture/seminar</a:t>
            </a:r>
            <a:r>
              <a:rPr lang="en-US" sz="2400" dirty="0" smtClean="0"/>
              <a:t>[Information about lecture/seminar]. Date of lecture/seminar.</a:t>
            </a:r>
            <a:endParaRPr lang="fr-FR" sz="2400" dirty="0" smtClean="0"/>
          </a:p>
          <a:p>
            <a:r>
              <a:rPr lang="en-US" sz="2400" dirty="0" err="1" smtClean="0"/>
              <a:t>Biggam</a:t>
            </a:r>
            <a:r>
              <a:rPr lang="en-US" sz="2400" dirty="0" smtClean="0"/>
              <a:t>, J. (2008). </a:t>
            </a:r>
            <a:r>
              <a:rPr lang="en-US" sz="2400" i="1" dirty="0" smtClean="0"/>
              <a:t>E-security in the Digital Age </a:t>
            </a:r>
            <a:r>
              <a:rPr lang="en-US" sz="2400" dirty="0" smtClean="0"/>
              <a:t>[Lecture given to </a:t>
            </a:r>
            <a:r>
              <a:rPr lang="en-US" sz="2400" dirty="0" err="1" smtClean="0"/>
              <a:t>MSc</a:t>
            </a:r>
            <a:r>
              <a:rPr lang="en-US" sz="2400" dirty="0" smtClean="0"/>
              <a:t> E-Business students, Division of Business Information Management, </a:t>
            </a:r>
            <a:r>
              <a:rPr lang="en-US" sz="2400" dirty="0" err="1" smtClean="0"/>
              <a:t>Inverclyde</a:t>
            </a:r>
            <a:r>
              <a:rPr lang="en-US" sz="2400" dirty="0" smtClean="0"/>
              <a:t> University]. 3rd February.</a:t>
            </a:r>
            <a:endParaRPr lang="fr-FR" sz="2400" dirty="0" smtClean="0"/>
          </a:p>
          <a:p>
            <a:r>
              <a:rPr lang="en-US" sz="2400" dirty="0" smtClean="0"/>
              <a:t>If the lecture/seminar material is available on a virtual learning environment (e.g. Blackboard) then you can append this information before the date above (Available: website details).</a:t>
            </a:r>
            <a:endParaRPr lang="fr-FR" sz="2400" dirty="0" smtClean="0"/>
          </a:p>
          <a:p>
            <a:pPr>
              <a:buNone/>
            </a:pPr>
            <a:endParaRPr lang="fr-FR" sz="2400" dirty="0" smtClean="0"/>
          </a:p>
          <a:p>
            <a:endParaRPr lang="fr-FR"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57224" y="2285992"/>
            <a:ext cx="8286776" cy="4214818"/>
          </a:xfrm>
        </p:spPr>
        <p:txBody>
          <a:bodyPr/>
          <a:lstStyle/>
          <a:p>
            <a:r>
              <a:rPr lang="en-US" sz="2200" dirty="0" smtClean="0"/>
              <a:t>To record the example where Barlow, in her </a:t>
            </a:r>
            <a:r>
              <a:rPr lang="en-US" sz="2200" b="1" dirty="0" smtClean="0"/>
              <a:t>book written in 2007</a:t>
            </a:r>
            <a:r>
              <a:rPr lang="en-US" sz="2200" dirty="0" smtClean="0"/>
              <a:t>, cites a journal </a:t>
            </a:r>
            <a:r>
              <a:rPr lang="en-US" sz="2200" b="1" dirty="0" smtClean="0"/>
              <a:t>article written by MacFarlane in 2004</a:t>
            </a:r>
            <a:r>
              <a:rPr lang="en-US" sz="2200" dirty="0" smtClean="0"/>
              <a:t>, and where you have also referred to MacFarlane in the body of your text (as described earlier), then you can note this information in your References section by first of all citing MacFarlane’s journal article in the normal way, adding the phrase ‘cited in’ (or ‘in’), then citing Barlow’s book in the normal way, as follows: </a:t>
            </a:r>
          </a:p>
          <a:p>
            <a:pPr>
              <a:buNone/>
            </a:pPr>
            <a:r>
              <a:rPr lang="en-US" sz="2200" dirty="0" smtClean="0"/>
              <a:t>    </a:t>
            </a:r>
            <a:r>
              <a:rPr lang="en-US" sz="2200" b="1" dirty="0" smtClean="0"/>
              <a:t>MacFarlane, K. (2004). ‘Alternative Approach to Cognitive  Learning’, </a:t>
            </a:r>
            <a:r>
              <a:rPr lang="en-US" sz="2200" b="1" i="1" dirty="0" err="1" smtClean="0"/>
              <a:t>Organisational</a:t>
            </a:r>
            <a:r>
              <a:rPr lang="en-US" sz="2200" b="1" i="1" dirty="0" smtClean="0"/>
              <a:t> Learning</a:t>
            </a:r>
            <a:r>
              <a:rPr lang="en-US" sz="2200" b="1" dirty="0" smtClean="0"/>
              <a:t>, 10(2): 23–45, cited in Barlow (2007). </a:t>
            </a:r>
            <a:r>
              <a:rPr lang="en-US" sz="2200" b="1" i="1" dirty="0" smtClean="0"/>
              <a:t>Learning Again</a:t>
            </a:r>
            <a:r>
              <a:rPr lang="en-US" sz="2200" b="1" dirty="0" smtClean="0"/>
              <a:t>, Milton Keynes: Open University Press, p. 634</a:t>
            </a:r>
            <a:endParaRPr lang="fr-FR" sz="2200" b="1"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7693025" cy="4495800"/>
          </a:xfrm>
        </p:spPr>
        <p:txBody>
          <a:bodyPr/>
          <a:lstStyle/>
          <a:p>
            <a:pPr algn="just"/>
            <a:r>
              <a:rPr lang="en-US" sz="1800" dirty="0" smtClean="0"/>
              <a:t>Suppose that you have read a book titled </a:t>
            </a:r>
            <a:r>
              <a:rPr lang="en-US" sz="1800" i="1" dirty="0" smtClean="0"/>
              <a:t>Classic and Cavalier: Essays on Jonson and the Sons of Ben </a:t>
            </a:r>
            <a:r>
              <a:rPr lang="en-US" sz="1800" dirty="0" smtClean="0"/>
              <a:t>and that is made up of chapters written by different authors and that you want to reference one of the chapters written by Martin </a:t>
            </a:r>
            <a:r>
              <a:rPr lang="en-US" sz="1800" dirty="0" err="1" smtClean="0"/>
              <a:t>Elsky</a:t>
            </a:r>
            <a:r>
              <a:rPr lang="en-US" sz="1800" dirty="0" smtClean="0"/>
              <a:t>. You reference the chapter first, then indicate the general book details, as shown in the example below:</a:t>
            </a:r>
            <a:endParaRPr lang="fr-FR" sz="1800" dirty="0" smtClean="0"/>
          </a:p>
          <a:p>
            <a:pPr algn="just"/>
            <a:r>
              <a:rPr lang="en-US" sz="1800" dirty="0" err="1" smtClean="0"/>
              <a:t>Elsky</a:t>
            </a:r>
            <a:r>
              <a:rPr lang="en-US" sz="1800" dirty="0" smtClean="0"/>
              <a:t>, M. (1982). ‘Words, Things, and Names: Jonson’s Poetry and Philosophical Grammar’, in </a:t>
            </a:r>
            <a:r>
              <a:rPr lang="en-US" sz="1800" i="1" dirty="0" smtClean="0"/>
              <a:t>Classic and Cavalier: Essays on Jonson and the Sons of Ben</a:t>
            </a:r>
            <a:r>
              <a:rPr lang="en-US" sz="1800" dirty="0" smtClean="0"/>
              <a:t>, ed. by Summers, C. J. and </a:t>
            </a:r>
            <a:r>
              <a:rPr lang="en-US" sz="1800" dirty="0" err="1" smtClean="0"/>
              <a:t>Pebworth</a:t>
            </a:r>
            <a:r>
              <a:rPr lang="en-US" sz="1800" dirty="0" smtClean="0"/>
              <a:t>, T.-L., Pittsburg: University of Pittsburg Press, pp. 31–44.</a:t>
            </a:r>
            <a:endParaRPr lang="fr-FR" sz="1800" dirty="0" smtClean="0"/>
          </a:p>
          <a:p>
            <a:pPr algn="just"/>
            <a:r>
              <a:rPr lang="en-US" sz="1800" dirty="0" smtClean="0"/>
              <a:t>Remember, you can omit the ‘pp.’ if you wish, when indicating the chapter’s page numbers.</a:t>
            </a:r>
            <a:endParaRPr lang="fr-FR" sz="1800" dirty="0" smtClean="0"/>
          </a:p>
          <a:p>
            <a:pPr algn="just"/>
            <a:r>
              <a:rPr lang="en-US" sz="1800" dirty="0" smtClean="0"/>
              <a:t>Citing sources is a laborious, mechanical process but it is a necessary part of being viewed as a competent researcher. The upside is that there are easy marks up for grabs.</a:t>
            </a:r>
            <a:endParaRPr lang="fr-FR" sz="1800" dirty="0" smtClean="0"/>
          </a:p>
          <a:p>
            <a:pPr>
              <a:buNone/>
            </a:pPr>
            <a:endParaRPr lang="fr-FR" sz="20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rgbClr val="FF0000"/>
                </a:solidFill>
              </a:rPr>
              <a:t>Processing and </a:t>
            </a:r>
            <a:r>
              <a:rPr lang="en-US" dirty="0" err="1" smtClean="0">
                <a:solidFill>
                  <a:srgbClr val="FF0000"/>
                </a:solidFill>
              </a:rPr>
              <a:t>Analysing</a:t>
            </a:r>
            <a:r>
              <a:rPr lang="en-US" dirty="0" smtClean="0">
                <a:solidFill>
                  <a:srgbClr val="FF0000"/>
                </a:solidFill>
              </a:rPr>
              <a:t> data:</a:t>
            </a:r>
            <a:r>
              <a:rPr lang="fr-FR" dirty="0" smtClean="0">
                <a:solidFill>
                  <a:srgbClr val="FF0000"/>
                </a:solidFill>
              </a:rPr>
              <a:t/>
            </a:r>
            <a:br>
              <a:rPr lang="fr-FR" dirty="0" smtClean="0">
                <a:solidFill>
                  <a:srgbClr val="FF0000"/>
                </a:solidFill>
              </a:rPr>
            </a:br>
            <a:endParaRPr lang="fr-FR" dirty="0">
              <a:solidFill>
                <a:srgbClr val="FF0000"/>
              </a:solidFill>
            </a:endParaRPr>
          </a:p>
        </p:txBody>
      </p:sp>
      <p:sp>
        <p:nvSpPr>
          <p:cNvPr id="3" name="Espace réservé du contenu 2"/>
          <p:cNvSpPr>
            <a:spLocks noGrp="1"/>
          </p:cNvSpPr>
          <p:nvPr>
            <p:ph idx="1"/>
          </p:nvPr>
        </p:nvSpPr>
        <p:spPr>
          <a:xfrm>
            <a:off x="838200" y="2362200"/>
            <a:ext cx="7877204" cy="4281510"/>
          </a:xfrm>
        </p:spPr>
        <p:txBody>
          <a:bodyPr/>
          <a:lstStyle/>
          <a:p>
            <a:r>
              <a:rPr lang="en-US" b="1" dirty="0" smtClean="0"/>
              <a:t>1) Introduction </a:t>
            </a:r>
            <a:endParaRPr lang="fr-FR" dirty="0" smtClean="0"/>
          </a:p>
          <a:p>
            <a:pPr algn="just">
              <a:buNone/>
            </a:pPr>
            <a:r>
              <a:rPr lang="en-US" dirty="0" smtClean="0"/>
              <a:t>  </a:t>
            </a:r>
            <a:r>
              <a:rPr lang="en-US" sz="3200" dirty="0" smtClean="0"/>
              <a:t>Processing and analyzing data involve a number of closely related operations which are performed with the purpose of summarizing the collected data and organizing these in a manner that they answer the research questions (objectives).</a:t>
            </a:r>
            <a:endParaRPr lang="fr-FR" sz="3200" dirty="0" smtClean="0"/>
          </a:p>
          <a:p>
            <a:endParaRPr lang="fr-FR" sz="32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2) The Data Processing Operations</a:t>
            </a:r>
            <a:r>
              <a:rPr lang="en-US" i="1" dirty="0" smtClean="0"/>
              <a:t> </a:t>
            </a:r>
            <a:r>
              <a:rPr lang="fr-FR" dirty="0" smtClean="0"/>
              <a:t/>
            </a:r>
            <a:br>
              <a:rPr lang="fr-FR" dirty="0" smtClean="0"/>
            </a:br>
            <a:endParaRPr lang="fr-FR" dirty="0"/>
          </a:p>
        </p:txBody>
      </p:sp>
      <p:sp>
        <p:nvSpPr>
          <p:cNvPr id="3" name="Espace réservé du contenu 2"/>
          <p:cNvSpPr>
            <a:spLocks noGrp="1"/>
          </p:cNvSpPr>
          <p:nvPr>
            <p:ph idx="1"/>
          </p:nvPr>
        </p:nvSpPr>
        <p:spPr>
          <a:xfrm>
            <a:off x="838200" y="2362200"/>
            <a:ext cx="8305800" cy="4210072"/>
          </a:xfrm>
        </p:spPr>
        <p:txBody>
          <a:bodyPr/>
          <a:lstStyle/>
          <a:p>
            <a:r>
              <a:rPr lang="en-US" dirty="0" smtClean="0"/>
              <a:t>1. </a:t>
            </a:r>
            <a:r>
              <a:rPr lang="en-US" b="1" dirty="0" smtClean="0"/>
              <a:t>Editing-</a:t>
            </a:r>
            <a:r>
              <a:rPr lang="en-US" dirty="0" smtClean="0"/>
              <a:t> a process of examining the collected raw data to detect errors and omissions and to correct these when possible. </a:t>
            </a:r>
            <a:endParaRPr lang="fr-FR" dirty="0" smtClean="0"/>
          </a:p>
          <a:p>
            <a:pPr>
              <a:buNone/>
            </a:pPr>
            <a:r>
              <a:rPr lang="en-US" dirty="0" smtClean="0"/>
              <a:t>	</a:t>
            </a:r>
            <a:endParaRPr lang="fr-FR" dirty="0" smtClean="0"/>
          </a:p>
          <a:p>
            <a:r>
              <a:rPr lang="en-US" b="1" dirty="0" smtClean="0"/>
              <a:t>2. Coding:  </a:t>
            </a:r>
            <a:r>
              <a:rPr lang="en-US" dirty="0" smtClean="0"/>
              <a:t>the process of translating information gathered from questionnaires or other sources into something that can be analyzed. It involves assigning a value to the information given—often value is given a label.</a:t>
            </a:r>
            <a:endParaRPr lang="fr-FR" dirty="0" smtClean="0"/>
          </a:p>
          <a:p>
            <a:pPr>
              <a:buNone/>
            </a:pPr>
            <a:endParaRPr lang="fr-F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a:buNone/>
            </a:pPr>
            <a:r>
              <a:rPr lang="en-US" dirty="0" smtClean="0"/>
              <a:t> </a:t>
            </a:r>
            <a:r>
              <a:rPr lang="en-US" sz="2400" dirty="0" smtClean="0"/>
              <a:t>Coding can make data more consistent:</a:t>
            </a:r>
            <a:endParaRPr lang="fr-FR" sz="2400" dirty="0" smtClean="0"/>
          </a:p>
          <a:p>
            <a:pPr>
              <a:buNone/>
            </a:pPr>
            <a:r>
              <a:rPr lang="en-US" sz="2400" dirty="0" smtClean="0"/>
              <a:t>       Example: Question = “Sex?”</a:t>
            </a:r>
            <a:endParaRPr lang="fr-FR" sz="2400" dirty="0" smtClean="0"/>
          </a:p>
          <a:p>
            <a:pPr>
              <a:buNone/>
            </a:pPr>
            <a:r>
              <a:rPr lang="en-US" sz="2400" dirty="0" smtClean="0"/>
              <a:t>                       Answers = Male, Female, M, or F, etc…</a:t>
            </a:r>
            <a:endParaRPr lang="fr-FR" sz="2400" dirty="0" smtClean="0"/>
          </a:p>
          <a:p>
            <a:pPr>
              <a:buNone/>
            </a:pPr>
            <a:r>
              <a:rPr lang="en-US" sz="2400" dirty="0" smtClean="0"/>
              <a:t>    Coding will avoid such inconsistencies </a:t>
            </a:r>
            <a:endParaRPr lang="en-US" sz="2400" b="1" dirty="0" smtClean="0"/>
          </a:p>
          <a:p>
            <a:r>
              <a:rPr lang="en-US" sz="2400" b="1" dirty="0" smtClean="0"/>
              <a:t>Example:</a:t>
            </a:r>
            <a:r>
              <a:rPr lang="en-US" sz="2400" dirty="0" smtClean="0"/>
              <a:t> variable EDUCATION, possible coding:</a:t>
            </a:r>
            <a:endParaRPr lang="fr-FR" sz="2400" dirty="0" smtClean="0"/>
          </a:p>
          <a:p>
            <a:pPr>
              <a:buNone/>
            </a:pPr>
            <a:r>
              <a:rPr lang="en-US" sz="2400" dirty="0" smtClean="0"/>
              <a:t>     0 = Did not graduate from high school </a:t>
            </a:r>
            <a:endParaRPr lang="fr-FR" sz="2400" dirty="0" smtClean="0"/>
          </a:p>
          <a:p>
            <a:pPr>
              <a:buNone/>
            </a:pPr>
            <a:r>
              <a:rPr lang="en-US" sz="2400" dirty="0" smtClean="0"/>
              <a:t>    1 = High school graduate  </a:t>
            </a:r>
          </a:p>
          <a:p>
            <a:pPr>
              <a:buNone/>
            </a:pPr>
            <a:r>
              <a:rPr lang="en-US" sz="2400" dirty="0" smtClean="0"/>
              <a:t>    2 = Some college or post-high school  education </a:t>
            </a:r>
            <a:endParaRPr lang="fr-FR" sz="2400" dirty="0" smtClean="0"/>
          </a:p>
          <a:p>
            <a:pPr>
              <a:buNone/>
            </a:pPr>
            <a:r>
              <a:rPr lang="en-US" sz="2400" dirty="0" smtClean="0"/>
              <a:t>    3 = College graduate  </a:t>
            </a:r>
            <a:endParaRPr lang="fr-FR" sz="2400" dirty="0" smtClean="0"/>
          </a:p>
          <a:p>
            <a:endParaRPr lang="fr-FR" sz="2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8020080" cy="4281510"/>
          </a:xfrm>
        </p:spPr>
        <p:txBody>
          <a:bodyPr/>
          <a:lstStyle/>
          <a:p>
            <a:pPr>
              <a:buNone/>
            </a:pPr>
            <a:r>
              <a:rPr lang="en-US" sz="2600" dirty="0" smtClean="0"/>
              <a:t>3. </a:t>
            </a:r>
            <a:r>
              <a:rPr lang="en-US" sz="2600" b="1" dirty="0" smtClean="0"/>
              <a:t>Classification-</a:t>
            </a:r>
            <a:r>
              <a:rPr lang="en-US" sz="2600" dirty="0" smtClean="0"/>
              <a:t> a process of arranging data in groups or classes on the basis of common characteristics. Depending on the nature of phenomenon involved. </a:t>
            </a:r>
            <a:endParaRPr lang="fr-FR" sz="2600" dirty="0" smtClean="0"/>
          </a:p>
          <a:p>
            <a:pPr>
              <a:buNone/>
            </a:pPr>
            <a:r>
              <a:rPr lang="en-US" sz="2600" b="1" dirty="0" smtClean="0"/>
              <a:t> </a:t>
            </a:r>
          </a:p>
          <a:p>
            <a:pPr>
              <a:buNone/>
            </a:pPr>
            <a:r>
              <a:rPr lang="en-US" sz="2600" b="1" dirty="0" smtClean="0"/>
              <a:t>a) </a:t>
            </a:r>
            <a:r>
              <a:rPr lang="en-US" sz="2600" b="1" i="1" dirty="0" smtClean="0"/>
              <a:t>Classification according to attributes</a:t>
            </a:r>
            <a:r>
              <a:rPr lang="en-US" sz="2600" b="1" dirty="0" smtClean="0"/>
              <a:t>:</a:t>
            </a:r>
            <a:r>
              <a:rPr lang="en-US" sz="2600" dirty="0" smtClean="0"/>
              <a:t> here data is </a:t>
            </a:r>
            <a:r>
              <a:rPr lang="en-US" sz="2600" dirty="0" err="1" smtClean="0"/>
              <a:t>analysed</a:t>
            </a:r>
            <a:r>
              <a:rPr lang="en-US" sz="2600" dirty="0" smtClean="0"/>
              <a:t> on the basis of common characteristics which can either be:</a:t>
            </a:r>
            <a:endParaRPr lang="fr-FR" sz="2600" dirty="0" smtClean="0"/>
          </a:p>
          <a:p>
            <a:pPr>
              <a:buNone/>
            </a:pPr>
            <a:r>
              <a:rPr lang="en-US" sz="2600" b="1" i="1" dirty="0" smtClean="0"/>
              <a:t> - descriptive</a:t>
            </a:r>
            <a:r>
              <a:rPr lang="en-US" sz="2600" i="1" dirty="0" smtClean="0"/>
              <a:t> </a:t>
            </a:r>
            <a:r>
              <a:rPr lang="en-US" sz="2600" dirty="0" smtClean="0"/>
              <a:t>such as </a:t>
            </a:r>
            <a:r>
              <a:rPr lang="en-US" sz="2600" i="1" dirty="0" smtClean="0"/>
              <a:t>literacy, sex, religion etc. </a:t>
            </a:r>
            <a:r>
              <a:rPr lang="en-US" sz="2600" dirty="0" smtClean="0"/>
              <a:t>or</a:t>
            </a:r>
            <a:endParaRPr lang="fr-FR" sz="2600" dirty="0" smtClean="0"/>
          </a:p>
          <a:p>
            <a:pPr>
              <a:buNone/>
            </a:pPr>
            <a:r>
              <a:rPr lang="en-US" sz="2600" dirty="0" smtClean="0"/>
              <a:t> - </a:t>
            </a:r>
            <a:r>
              <a:rPr lang="en-US" sz="2600" b="1" i="1" dirty="0" smtClean="0"/>
              <a:t>numerical </a:t>
            </a:r>
            <a:r>
              <a:rPr lang="en-US" sz="2600" dirty="0" smtClean="0"/>
              <a:t>such as </a:t>
            </a:r>
            <a:r>
              <a:rPr lang="en-US" sz="2600" i="1" dirty="0" smtClean="0"/>
              <a:t>weight, height, income etc.</a:t>
            </a:r>
            <a:endParaRPr lang="fr-FR" sz="2600" dirty="0" smtClean="0"/>
          </a:p>
          <a:p>
            <a:pPr>
              <a:buNone/>
            </a:pPr>
            <a:r>
              <a:rPr lang="en-US" sz="2600" dirty="0" smtClean="0"/>
              <a:t> </a:t>
            </a:r>
            <a:endParaRPr lang="fr-FR" sz="2600" dirty="0" smtClean="0"/>
          </a:p>
          <a:p>
            <a:endParaRPr lang="fr-F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pPr eaLnBrk="1" hangingPunct="1"/>
            <a:r>
              <a:rPr lang="fr-FR" smtClean="0"/>
              <a:t>TYPES OF RESEARCH ( cont.)</a:t>
            </a:r>
          </a:p>
        </p:txBody>
      </p:sp>
      <p:sp>
        <p:nvSpPr>
          <p:cNvPr id="17411" name="Rectangle 3"/>
          <p:cNvSpPr>
            <a:spLocks noGrp="1" noChangeArrowheads="1"/>
          </p:cNvSpPr>
          <p:nvPr>
            <p:ph type="body" idx="1"/>
          </p:nvPr>
        </p:nvSpPr>
        <p:spPr/>
        <p:txBody>
          <a:bodyPr/>
          <a:lstStyle/>
          <a:p>
            <a:pPr eaLnBrk="1" hangingPunct="1"/>
            <a:r>
              <a:rPr lang="fr-FR" b="1" smtClean="0"/>
              <a:t>2. Correlational</a:t>
            </a:r>
          </a:p>
          <a:p>
            <a:pPr eaLnBrk="1" hangingPunct="1">
              <a:buFont typeface="Wingdings" pitchFamily="2" charset="2"/>
              <a:buNone/>
            </a:pPr>
            <a:r>
              <a:rPr lang="fr-FR" smtClean="0"/>
              <a:t>       Aims at discovering or establishing the existence of a relationship/ association/  interdependence between two or more aspects of a situation</a:t>
            </a:r>
          </a:p>
          <a:p>
            <a:pPr eaLnBrk="1" hangingPunct="1">
              <a:buFont typeface="Wingdings" pitchFamily="2" charset="2"/>
              <a:buNone/>
            </a:pPr>
            <a:r>
              <a:rPr lang="fr-FR" smtClean="0"/>
              <a:t>    For instance, the effect of the home environment on education</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sz="2600" dirty="0" smtClean="0"/>
              <a:t>E.g. Table 1. Hotel Employees with MBA Degree </a:t>
            </a:r>
            <a:r>
              <a:rPr lang="fr-FR" dirty="0" smtClean="0"/>
              <a:t/>
            </a:r>
            <a:br>
              <a:rPr lang="fr-FR" dirty="0" smtClean="0"/>
            </a:br>
            <a:endParaRPr lang="fr-FR" dirty="0"/>
          </a:p>
        </p:txBody>
      </p:sp>
      <p:graphicFrame>
        <p:nvGraphicFramePr>
          <p:cNvPr id="4" name="Espace réservé du contenu 3"/>
          <p:cNvGraphicFramePr>
            <a:graphicFrameLocks noGrp="1"/>
          </p:cNvGraphicFramePr>
          <p:nvPr>
            <p:ph idx="1"/>
          </p:nvPr>
        </p:nvGraphicFramePr>
        <p:xfrm>
          <a:off x="928662" y="2928934"/>
          <a:ext cx="7693024" cy="2571768"/>
        </p:xfrm>
        <a:graphic>
          <a:graphicData uri="http://schemas.openxmlformats.org/drawingml/2006/table">
            <a:tbl>
              <a:tblPr firstRow="1" bandRow="1">
                <a:tableStyleId>{5C22544A-7EE6-4342-B048-85BDC9FD1C3A}</a:tableStyleId>
              </a:tblPr>
              <a:tblGrid>
                <a:gridCol w="3143272">
                  <a:extLst>
                    <a:ext uri="{9D8B030D-6E8A-4147-A177-3AD203B41FA5}">
                      <a16:colId xmlns:a16="http://schemas.microsoft.com/office/drawing/2014/main" val="20000"/>
                    </a:ext>
                  </a:extLst>
                </a:gridCol>
                <a:gridCol w="1143008">
                  <a:extLst>
                    <a:ext uri="{9D8B030D-6E8A-4147-A177-3AD203B41FA5}">
                      <a16:colId xmlns:a16="http://schemas.microsoft.com/office/drawing/2014/main" val="20001"/>
                    </a:ext>
                  </a:extLst>
                </a:gridCol>
                <a:gridCol w="1483488">
                  <a:extLst>
                    <a:ext uri="{9D8B030D-6E8A-4147-A177-3AD203B41FA5}">
                      <a16:colId xmlns:a16="http://schemas.microsoft.com/office/drawing/2014/main" val="20002"/>
                    </a:ext>
                  </a:extLst>
                </a:gridCol>
                <a:gridCol w="1923256">
                  <a:extLst>
                    <a:ext uri="{9D8B030D-6E8A-4147-A177-3AD203B41FA5}">
                      <a16:colId xmlns:a16="http://schemas.microsoft.com/office/drawing/2014/main" val="20003"/>
                    </a:ext>
                  </a:extLst>
                </a:gridCol>
              </a:tblGrid>
              <a:tr h="1285884">
                <a:tc>
                  <a:txBody>
                    <a:bodyPr/>
                    <a:lstStyle/>
                    <a:p>
                      <a:endParaRPr lang="fr-FR" dirty="0"/>
                    </a:p>
                  </a:txBody>
                  <a:tcPr/>
                </a:tc>
                <a:tc>
                  <a:txBody>
                    <a:bodyPr/>
                    <a:lstStyle/>
                    <a:p>
                      <a:r>
                        <a:rPr lang="fr-FR" sz="2800" b="1" kern="1200" dirty="0" smtClean="0">
                          <a:solidFill>
                            <a:schemeClr val="tx1"/>
                          </a:solidFill>
                          <a:latin typeface="+mn-lt"/>
                          <a:ea typeface="+mn-ea"/>
                          <a:cs typeface="+mn-cs"/>
                        </a:rPr>
                        <a:t>YES </a:t>
                      </a:r>
                      <a:endParaRPr lang="fr-FR" sz="2800" dirty="0">
                        <a:solidFill>
                          <a:schemeClr val="tx1"/>
                        </a:solidFill>
                      </a:endParaRPr>
                    </a:p>
                  </a:txBody>
                  <a:tcPr/>
                </a:tc>
                <a:tc>
                  <a:txBody>
                    <a:bodyPr/>
                    <a:lstStyle/>
                    <a:p>
                      <a:r>
                        <a:rPr lang="fr-FR" sz="2800" b="1" kern="1200" dirty="0" smtClean="0">
                          <a:solidFill>
                            <a:schemeClr val="tx1"/>
                          </a:solidFill>
                          <a:latin typeface="+mn-lt"/>
                          <a:ea typeface="+mn-ea"/>
                          <a:cs typeface="+mn-cs"/>
                        </a:rPr>
                        <a:t>NO </a:t>
                      </a:r>
                      <a:endParaRPr lang="fr-FR" sz="2800" dirty="0">
                        <a:solidFill>
                          <a:schemeClr val="tx1"/>
                        </a:solidFill>
                      </a:endParaRPr>
                    </a:p>
                  </a:txBody>
                  <a:tcPr/>
                </a:tc>
                <a:tc>
                  <a:txBody>
                    <a:bodyPr/>
                    <a:lstStyle/>
                    <a:p>
                      <a:r>
                        <a:rPr lang="fr-FR" sz="2800" b="1" kern="1200" dirty="0" smtClean="0">
                          <a:solidFill>
                            <a:schemeClr val="tx1"/>
                          </a:solidFill>
                          <a:latin typeface="+mn-lt"/>
                          <a:ea typeface="+mn-ea"/>
                          <a:cs typeface="+mn-cs"/>
                        </a:rPr>
                        <a:t>TOTAL</a:t>
                      </a:r>
                      <a:endParaRPr lang="fr-FR" sz="2800" dirty="0">
                        <a:solidFill>
                          <a:schemeClr val="tx1"/>
                        </a:solidFill>
                      </a:endParaRPr>
                    </a:p>
                  </a:txBody>
                  <a:tcPr/>
                </a:tc>
                <a:extLst>
                  <a:ext uri="{0D108BD9-81ED-4DB2-BD59-A6C34878D82A}">
                    <a16:rowId xmlns:a16="http://schemas.microsoft.com/office/drawing/2014/main" val="10000"/>
                  </a:ext>
                </a:extLst>
              </a:tr>
              <a:tr h="1285884">
                <a:tc>
                  <a:txBody>
                    <a:bodyPr/>
                    <a:lstStyle/>
                    <a:p>
                      <a:pPr algn="just">
                        <a:lnSpc>
                          <a:spcPct val="115000"/>
                        </a:lnSpc>
                      </a:pPr>
                      <a:r>
                        <a:rPr lang="fr-FR" sz="3600" b="1" dirty="0">
                          <a:solidFill>
                            <a:srgbClr val="FF0000"/>
                          </a:solidFill>
                          <a:latin typeface="Times New Roman"/>
                          <a:ea typeface="Times New Roman"/>
                        </a:rPr>
                        <a:t>MBA </a:t>
                      </a:r>
                      <a:r>
                        <a:rPr lang="fr-FR" sz="3600" b="1" dirty="0" err="1">
                          <a:solidFill>
                            <a:srgbClr val="FF0000"/>
                          </a:solidFill>
                          <a:latin typeface="Times New Roman"/>
                          <a:ea typeface="Times New Roman"/>
                        </a:rPr>
                        <a:t>Degree</a:t>
                      </a:r>
                      <a:r>
                        <a:rPr lang="fr-FR" sz="3600" b="1" dirty="0">
                          <a:solidFill>
                            <a:srgbClr val="FF0000"/>
                          </a:solidFill>
                          <a:latin typeface="Times New Roman"/>
                          <a:ea typeface="Times New Roman"/>
                        </a:rPr>
                        <a:t> </a:t>
                      </a:r>
                      <a:endParaRPr lang="fr-FR" sz="3600" b="1" dirty="0">
                        <a:solidFill>
                          <a:srgbClr val="FF0000"/>
                        </a:solidFill>
                        <a:latin typeface="Calibri"/>
                        <a:ea typeface="Times New Roman"/>
                      </a:endParaRPr>
                    </a:p>
                  </a:txBody>
                  <a:tcPr/>
                </a:tc>
                <a:tc>
                  <a:txBody>
                    <a:bodyPr/>
                    <a:lstStyle/>
                    <a:p>
                      <a:r>
                        <a:rPr lang="fr-FR" sz="3600" b="1" kern="1200" dirty="0" smtClean="0">
                          <a:solidFill>
                            <a:srgbClr val="FF0000"/>
                          </a:solidFill>
                          <a:latin typeface="+mn-lt"/>
                          <a:ea typeface="+mn-ea"/>
                          <a:cs typeface="+mn-cs"/>
                        </a:rPr>
                        <a:t>21 </a:t>
                      </a:r>
                      <a:endParaRPr lang="fr-FR" sz="3600" b="1" dirty="0">
                        <a:solidFill>
                          <a:srgbClr val="FF0000"/>
                        </a:solidFill>
                      </a:endParaRPr>
                    </a:p>
                  </a:txBody>
                  <a:tcPr/>
                </a:tc>
                <a:tc>
                  <a:txBody>
                    <a:bodyPr/>
                    <a:lstStyle/>
                    <a:p>
                      <a:r>
                        <a:rPr lang="fr-FR" sz="3600" b="1" kern="1200" dirty="0" smtClean="0">
                          <a:solidFill>
                            <a:srgbClr val="FF0000"/>
                          </a:solidFill>
                          <a:latin typeface="+mn-lt"/>
                          <a:ea typeface="+mn-ea"/>
                          <a:cs typeface="+mn-cs"/>
                        </a:rPr>
                        <a:t>9 </a:t>
                      </a:r>
                      <a:endParaRPr lang="fr-FR" sz="3600" b="1" dirty="0">
                        <a:solidFill>
                          <a:srgbClr val="FF0000"/>
                        </a:solidFill>
                      </a:endParaRPr>
                    </a:p>
                  </a:txBody>
                  <a:tcPr/>
                </a:tc>
                <a:tc>
                  <a:txBody>
                    <a:bodyPr/>
                    <a:lstStyle/>
                    <a:p>
                      <a:r>
                        <a:rPr lang="fr-FR" sz="3600" b="1" kern="1200" dirty="0" smtClean="0">
                          <a:solidFill>
                            <a:srgbClr val="FF0000"/>
                          </a:solidFill>
                          <a:latin typeface="+mn-lt"/>
                          <a:ea typeface="+mn-ea"/>
                          <a:cs typeface="+mn-cs"/>
                        </a:rPr>
                        <a:t>30</a:t>
                      </a:r>
                      <a:endParaRPr lang="fr-FR" sz="3600" b="1" dirty="0">
                        <a:solidFill>
                          <a:srgbClr val="FF0000"/>
                        </a:solidFill>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20080" cy="4138634"/>
          </a:xfrm>
        </p:spPr>
        <p:txBody>
          <a:bodyPr/>
          <a:lstStyle/>
          <a:p>
            <a:r>
              <a:rPr lang="en-US" sz="3200" b="1" dirty="0" smtClean="0"/>
              <a:t>b) </a:t>
            </a:r>
            <a:r>
              <a:rPr lang="en-US" sz="3200" b="1" i="1" dirty="0" smtClean="0"/>
              <a:t>Classification according to class –intervals</a:t>
            </a:r>
            <a:r>
              <a:rPr lang="en-US" sz="3200" dirty="0" smtClean="0"/>
              <a:t>: is done with data relating to </a:t>
            </a:r>
            <a:r>
              <a:rPr lang="en-US" sz="3200" b="1" i="1" dirty="0" smtClean="0">
                <a:solidFill>
                  <a:srgbClr val="FF0000"/>
                </a:solidFill>
              </a:rPr>
              <a:t>income, age, weight, tariff, production, occupancy</a:t>
            </a:r>
            <a:r>
              <a:rPr lang="en-US" sz="3200" i="1" dirty="0" smtClean="0"/>
              <a:t> etc. </a:t>
            </a:r>
            <a:r>
              <a:rPr lang="en-US" sz="3200" dirty="0" smtClean="0"/>
              <a:t>Such quantitative data are known as the </a:t>
            </a:r>
            <a:r>
              <a:rPr lang="en-US" sz="3200" i="1" dirty="0" smtClean="0"/>
              <a:t>statistics of variables </a:t>
            </a:r>
            <a:r>
              <a:rPr lang="en-US" sz="3200" dirty="0" smtClean="0"/>
              <a:t>and are classified on the basis of class –intervals.</a:t>
            </a:r>
            <a:endParaRPr lang="fr-FR" sz="3200" dirty="0"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838200" y="2362200"/>
            <a:ext cx="8020080" cy="4067196"/>
          </a:xfrm>
        </p:spPr>
        <p:txBody>
          <a:bodyPr/>
          <a:lstStyle/>
          <a:p>
            <a:r>
              <a:rPr lang="en-US" sz="3200" b="1" dirty="0" smtClean="0"/>
              <a:t>E.g.</a:t>
            </a:r>
            <a:r>
              <a:rPr lang="en-US" sz="3200" dirty="0" smtClean="0"/>
              <a:t> persons whose income are within DA 20001 to DA 40000 can form one group or class, those with income within D 40001 t0 DA 60000 can form another group or class and so on. The number of items which fall in a given class is known as the frequency of the given class</a:t>
            </a:r>
            <a:endParaRPr lang="fr-FR" sz="3200" dirty="0" smtClean="0"/>
          </a:p>
          <a:p>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sz="2400" dirty="0" smtClean="0"/>
              <a:t>Table 3. </a:t>
            </a:r>
            <a:r>
              <a:rPr lang="en-US" sz="2400" dirty="0" err="1" smtClean="0"/>
              <a:t>Saleries</a:t>
            </a:r>
            <a:r>
              <a:rPr lang="en-US" sz="2400" dirty="0" smtClean="0"/>
              <a:t> Received by </a:t>
            </a:r>
            <a:r>
              <a:rPr lang="fr-FR" sz="2400" dirty="0" err="1" smtClean="0"/>
              <a:t>Algerian</a:t>
            </a:r>
            <a:r>
              <a:rPr lang="fr-FR" sz="2400" dirty="0" smtClean="0"/>
              <a:t> Nurses</a:t>
            </a:r>
            <a:endParaRPr lang="fr-FR" sz="2400" dirty="0"/>
          </a:p>
        </p:txBody>
      </p:sp>
      <p:graphicFrame>
        <p:nvGraphicFramePr>
          <p:cNvPr id="5" name="Espace réservé du contenu 4"/>
          <p:cNvGraphicFramePr>
            <a:graphicFrameLocks noGrp="1"/>
          </p:cNvGraphicFramePr>
          <p:nvPr>
            <p:ph idx="1"/>
          </p:nvPr>
        </p:nvGraphicFramePr>
        <p:xfrm>
          <a:off x="1142970" y="2571744"/>
          <a:ext cx="7643871" cy="2857520"/>
        </p:xfrm>
        <a:graphic>
          <a:graphicData uri="http://schemas.openxmlformats.org/drawingml/2006/table">
            <a:tbl>
              <a:tblPr firstRow="1" bandRow="1">
                <a:tableStyleId>{5C22544A-7EE6-4342-B048-85BDC9FD1C3A}</a:tableStyleId>
              </a:tblPr>
              <a:tblGrid>
                <a:gridCol w="2547957">
                  <a:extLst>
                    <a:ext uri="{9D8B030D-6E8A-4147-A177-3AD203B41FA5}">
                      <a16:colId xmlns:a16="http://schemas.microsoft.com/office/drawing/2014/main" val="20000"/>
                    </a:ext>
                  </a:extLst>
                </a:gridCol>
                <a:gridCol w="2547957">
                  <a:extLst>
                    <a:ext uri="{9D8B030D-6E8A-4147-A177-3AD203B41FA5}">
                      <a16:colId xmlns:a16="http://schemas.microsoft.com/office/drawing/2014/main" val="20001"/>
                    </a:ext>
                  </a:extLst>
                </a:gridCol>
                <a:gridCol w="2547957">
                  <a:extLst>
                    <a:ext uri="{9D8B030D-6E8A-4147-A177-3AD203B41FA5}">
                      <a16:colId xmlns:a16="http://schemas.microsoft.com/office/drawing/2014/main" val="20002"/>
                    </a:ext>
                  </a:extLst>
                </a:gridCol>
              </a:tblGrid>
              <a:tr h="571504">
                <a:tc>
                  <a:txBody>
                    <a:bodyPr/>
                    <a:lstStyle/>
                    <a:p>
                      <a:r>
                        <a:rPr lang="en-US" sz="2400" b="1" kern="1200" dirty="0" smtClean="0">
                          <a:solidFill>
                            <a:schemeClr val="tx1"/>
                          </a:solidFill>
                          <a:latin typeface="+mn-lt"/>
                          <a:ea typeface="+mn-ea"/>
                          <a:cs typeface="+mn-cs"/>
                        </a:rPr>
                        <a:t>Income Range</a:t>
                      </a:r>
                      <a:endParaRPr lang="fr-FR" sz="2400" dirty="0">
                        <a:solidFill>
                          <a:schemeClr val="tx1"/>
                        </a:solidFill>
                      </a:endParaRPr>
                    </a:p>
                  </a:txBody>
                  <a:tcPr/>
                </a:tc>
                <a:tc>
                  <a:txBody>
                    <a:bodyPr/>
                    <a:lstStyle/>
                    <a:p>
                      <a:r>
                        <a:rPr lang="en-US" sz="2400" b="1" kern="1200" dirty="0" smtClean="0">
                          <a:solidFill>
                            <a:schemeClr val="tx1"/>
                          </a:solidFill>
                          <a:latin typeface="+mn-lt"/>
                          <a:ea typeface="+mn-ea"/>
                          <a:cs typeface="+mn-cs"/>
                        </a:rPr>
                        <a:t>Frequency</a:t>
                      </a:r>
                      <a:endParaRPr lang="fr-FR" sz="2400" dirty="0">
                        <a:solidFill>
                          <a:schemeClr val="tx1"/>
                        </a:solidFill>
                      </a:endParaRPr>
                    </a:p>
                  </a:txBody>
                  <a:tcPr/>
                </a:tc>
                <a:tc>
                  <a:txBody>
                    <a:bodyPr/>
                    <a:lstStyle/>
                    <a:p>
                      <a:r>
                        <a:rPr lang="en-US" sz="2400" b="1" kern="1200" dirty="0" smtClean="0">
                          <a:solidFill>
                            <a:schemeClr val="tx1"/>
                          </a:solidFill>
                          <a:latin typeface="+mn-lt"/>
                          <a:ea typeface="+mn-ea"/>
                          <a:cs typeface="+mn-cs"/>
                        </a:rPr>
                        <a:t>%</a:t>
                      </a:r>
                      <a:endParaRPr lang="fr-FR" sz="2400" dirty="0">
                        <a:solidFill>
                          <a:schemeClr val="tx1"/>
                        </a:solidFill>
                      </a:endParaRPr>
                    </a:p>
                  </a:txBody>
                  <a:tcPr/>
                </a:tc>
                <a:extLst>
                  <a:ext uri="{0D108BD9-81ED-4DB2-BD59-A6C34878D82A}">
                    <a16:rowId xmlns:a16="http://schemas.microsoft.com/office/drawing/2014/main" val="10000"/>
                  </a:ext>
                </a:extLst>
              </a:tr>
              <a:tr h="571504">
                <a:tc>
                  <a:txBody>
                    <a:bodyPr/>
                    <a:lstStyle/>
                    <a:p>
                      <a:r>
                        <a:rPr lang="en-US" sz="2400" kern="1200" dirty="0" smtClean="0">
                          <a:solidFill>
                            <a:schemeClr val="dk1"/>
                          </a:solidFill>
                          <a:latin typeface="+mn-lt"/>
                          <a:ea typeface="+mn-ea"/>
                          <a:cs typeface="+mn-cs"/>
                        </a:rPr>
                        <a:t>Ds.10001-20000</a:t>
                      </a:r>
                      <a:endParaRPr lang="fr-FR" sz="2400" dirty="0"/>
                    </a:p>
                  </a:txBody>
                  <a:tcPr/>
                </a:tc>
                <a:tc>
                  <a:txBody>
                    <a:bodyPr/>
                    <a:lstStyle/>
                    <a:p>
                      <a:r>
                        <a:rPr lang="fr-FR" sz="2400" dirty="0" smtClean="0"/>
                        <a:t>10</a:t>
                      </a:r>
                      <a:endParaRPr lang="fr-FR" sz="2400" dirty="0"/>
                    </a:p>
                  </a:txBody>
                  <a:tcPr/>
                </a:tc>
                <a:tc>
                  <a:txBody>
                    <a:bodyPr/>
                    <a:lstStyle/>
                    <a:p>
                      <a:r>
                        <a:rPr lang="fr-FR" sz="2400" dirty="0" smtClean="0"/>
                        <a:t>50</a:t>
                      </a:r>
                      <a:endParaRPr lang="fr-FR" sz="2400" dirty="0"/>
                    </a:p>
                  </a:txBody>
                  <a:tcPr/>
                </a:tc>
                <a:extLst>
                  <a:ext uri="{0D108BD9-81ED-4DB2-BD59-A6C34878D82A}">
                    <a16:rowId xmlns:a16="http://schemas.microsoft.com/office/drawing/2014/main" val="10001"/>
                  </a:ext>
                </a:extLst>
              </a:tr>
              <a:tr h="571504">
                <a:tc>
                  <a:txBody>
                    <a:bodyPr/>
                    <a:lstStyle/>
                    <a:p>
                      <a:r>
                        <a:rPr lang="en-US" sz="2400" kern="1200" dirty="0" smtClean="0">
                          <a:solidFill>
                            <a:schemeClr val="dk1"/>
                          </a:solidFill>
                          <a:latin typeface="+mn-lt"/>
                          <a:ea typeface="+mn-ea"/>
                          <a:cs typeface="+mn-cs"/>
                        </a:rPr>
                        <a:t>Ds.20001-30000</a:t>
                      </a:r>
                      <a:endParaRPr lang="fr-FR" sz="2400" dirty="0"/>
                    </a:p>
                  </a:txBody>
                  <a:tcPr/>
                </a:tc>
                <a:tc>
                  <a:txBody>
                    <a:bodyPr/>
                    <a:lstStyle/>
                    <a:p>
                      <a:r>
                        <a:rPr lang="fr-FR" sz="2400" dirty="0" smtClean="0"/>
                        <a:t>8</a:t>
                      </a:r>
                      <a:endParaRPr lang="fr-FR" sz="2400" dirty="0"/>
                    </a:p>
                  </a:txBody>
                  <a:tcPr/>
                </a:tc>
                <a:tc>
                  <a:txBody>
                    <a:bodyPr/>
                    <a:lstStyle/>
                    <a:p>
                      <a:r>
                        <a:rPr lang="fr-FR" sz="2400" dirty="0" smtClean="0"/>
                        <a:t>40</a:t>
                      </a:r>
                      <a:endParaRPr lang="fr-FR" sz="2400" dirty="0"/>
                    </a:p>
                  </a:txBody>
                  <a:tcPr/>
                </a:tc>
                <a:extLst>
                  <a:ext uri="{0D108BD9-81ED-4DB2-BD59-A6C34878D82A}">
                    <a16:rowId xmlns:a16="http://schemas.microsoft.com/office/drawing/2014/main" val="10002"/>
                  </a:ext>
                </a:extLst>
              </a:tr>
              <a:tr h="571504">
                <a:tc>
                  <a:txBody>
                    <a:bodyPr/>
                    <a:lstStyle/>
                    <a:p>
                      <a:r>
                        <a:rPr lang="fr-FR" sz="2400" kern="1200" dirty="0" err="1" smtClean="0">
                          <a:solidFill>
                            <a:schemeClr val="dk1"/>
                          </a:solidFill>
                          <a:latin typeface="+mn-lt"/>
                          <a:ea typeface="+mn-ea"/>
                          <a:cs typeface="+mn-cs"/>
                        </a:rPr>
                        <a:t>Ds</a:t>
                      </a:r>
                      <a:r>
                        <a:rPr lang="fr-FR" sz="2400" kern="1200" dirty="0" smtClean="0">
                          <a:solidFill>
                            <a:schemeClr val="dk1"/>
                          </a:solidFill>
                          <a:latin typeface="+mn-lt"/>
                          <a:ea typeface="+mn-ea"/>
                          <a:cs typeface="+mn-cs"/>
                        </a:rPr>
                        <a:t>.30001-40000</a:t>
                      </a:r>
                      <a:endParaRPr lang="fr-FR" sz="2400" dirty="0"/>
                    </a:p>
                  </a:txBody>
                  <a:tcPr/>
                </a:tc>
                <a:tc>
                  <a:txBody>
                    <a:bodyPr/>
                    <a:lstStyle/>
                    <a:p>
                      <a:r>
                        <a:rPr lang="fr-FR" sz="2400" dirty="0" smtClean="0"/>
                        <a:t>2</a:t>
                      </a:r>
                      <a:endParaRPr lang="fr-FR" sz="2400" dirty="0"/>
                    </a:p>
                  </a:txBody>
                  <a:tcPr/>
                </a:tc>
                <a:tc>
                  <a:txBody>
                    <a:bodyPr/>
                    <a:lstStyle/>
                    <a:p>
                      <a:r>
                        <a:rPr lang="fr-FR" sz="2400" dirty="0" smtClean="0"/>
                        <a:t>10</a:t>
                      </a:r>
                      <a:endParaRPr lang="fr-FR" sz="2400" dirty="0"/>
                    </a:p>
                  </a:txBody>
                  <a:tcPr/>
                </a:tc>
                <a:extLst>
                  <a:ext uri="{0D108BD9-81ED-4DB2-BD59-A6C34878D82A}">
                    <a16:rowId xmlns:a16="http://schemas.microsoft.com/office/drawing/2014/main" val="10003"/>
                  </a:ext>
                </a:extLst>
              </a:tr>
              <a:tr h="571504">
                <a:tc>
                  <a:txBody>
                    <a:bodyPr/>
                    <a:lstStyle/>
                    <a:p>
                      <a:r>
                        <a:rPr lang="fr-FR" sz="2400" b="1" kern="1200" dirty="0" smtClean="0">
                          <a:solidFill>
                            <a:schemeClr val="dk1"/>
                          </a:solidFill>
                          <a:latin typeface="+mn-lt"/>
                          <a:ea typeface="+mn-ea"/>
                          <a:cs typeface="+mn-cs"/>
                        </a:rPr>
                        <a:t>Total</a:t>
                      </a:r>
                      <a:endParaRPr lang="fr-FR" sz="2400" dirty="0"/>
                    </a:p>
                  </a:txBody>
                  <a:tcPr/>
                </a:tc>
                <a:tc>
                  <a:txBody>
                    <a:bodyPr/>
                    <a:lstStyle/>
                    <a:p>
                      <a:r>
                        <a:rPr lang="fr-FR" sz="2400" dirty="0" smtClean="0"/>
                        <a:t>20</a:t>
                      </a:r>
                      <a:endParaRPr lang="fr-FR" sz="2400" dirty="0"/>
                    </a:p>
                  </a:txBody>
                  <a:tcPr/>
                </a:tc>
                <a:tc>
                  <a:txBody>
                    <a:bodyPr/>
                    <a:lstStyle/>
                    <a:p>
                      <a:r>
                        <a:rPr lang="fr-FR" sz="2400" dirty="0" smtClean="0"/>
                        <a:t>100</a:t>
                      </a:r>
                      <a:endParaRPr lang="fr-FR" sz="2400"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20080" cy="4495800"/>
          </a:xfrm>
        </p:spPr>
        <p:txBody>
          <a:bodyPr/>
          <a:lstStyle/>
          <a:p>
            <a:r>
              <a:rPr lang="en-US" dirty="0" smtClean="0"/>
              <a:t>4. </a:t>
            </a:r>
            <a:r>
              <a:rPr lang="en-US" b="1" dirty="0" smtClean="0"/>
              <a:t>Tabulation-</a:t>
            </a:r>
            <a:r>
              <a:rPr lang="en-US" dirty="0" smtClean="0"/>
              <a:t> Tabulation is the process of summarizing raw data and displaying the same in compact form for further analysis. It is an orderly arrangement of data in columns and rows. Tabulation is essential because:</a:t>
            </a:r>
            <a:endParaRPr lang="fr-FR" dirty="0" smtClean="0"/>
          </a:p>
          <a:p>
            <a:pPr>
              <a:buNone/>
            </a:pPr>
            <a:r>
              <a:rPr lang="en-US" sz="2200" dirty="0" smtClean="0"/>
              <a:t>  a) It conserves space and reduces explanatory and descriptive statement to a minimum.</a:t>
            </a:r>
            <a:endParaRPr lang="fr-FR" sz="2200" dirty="0" smtClean="0"/>
          </a:p>
          <a:p>
            <a:pPr>
              <a:buNone/>
            </a:pPr>
            <a:r>
              <a:rPr lang="en-US" sz="2200" dirty="0" smtClean="0"/>
              <a:t>  b) It facilitates the process of comparison.</a:t>
            </a:r>
            <a:endParaRPr lang="fr-FR" sz="2200" dirty="0" smtClean="0"/>
          </a:p>
          <a:p>
            <a:pPr>
              <a:buNone/>
            </a:pPr>
            <a:r>
              <a:rPr lang="en-US" sz="2200" dirty="0" smtClean="0"/>
              <a:t>  c) It facilitates the summation of items and the detection of errors and omissions.</a:t>
            </a:r>
            <a:endParaRPr lang="fr-FR" sz="2200" dirty="0" smtClean="0"/>
          </a:p>
          <a:p>
            <a:pPr>
              <a:buNone/>
            </a:pPr>
            <a:r>
              <a:rPr lang="en-US" sz="2200" dirty="0" smtClean="0"/>
              <a:t>  d) It provides the basis for various statistical computations.</a:t>
            </a:r>
            <a:endParaRPr lang="fr-FR" sz="2200" dirty="0" smtClean="0"/>
          </a:p>
          <a:p>
            <a:endParaRPr lang="fr-F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Analysisng</a:t>
            </a:r>
            <a:r>
              <a:rPr lang="fr-FR" dirty="0" smtClean="0"/>
              <a:t> data</a:t>
            </a:r>
            <a:endParaRPr lang="fr-FR" dirty="0"/>
          </a:p>
        </p:txBody>
      </p:sp>
      <p:sp>
        <p:nvSpPr>
          <p:cNvPr id="3" name="Espace réservé du contenu 2"/>
          <p:cNvSpPr>
            <a:spLocks noGrp="1"/>
          </p:cNvSpPr>
          <p:nvPr>
            <p:ph idx="1"/>
          </p:nvPr>
        </p:nvSpPr>
        <p:spPr>
          <a:xfrm>
            <a:off x="642910" y="2362200"/>
            <a:ext cx="8501090" cy="4495800"/>
          </a:xfrm>
        </p:spPr>
        <p:txBody>
          <a:bodyPr/>
          <a:lstStyle/>
          <a:p>
            <a:r>
              <a:rPr lang="en-US" sz="3200" dirty="0" smtClean="0"/>
              <a:t>Data can be </a:t>
            </a:r>
            <a:r>
              <a:rPr lang="en-US" sz="3200" dirty="0" err="1" smtClean="0"/>
              <a:t>analysed</a:t>
            </a:r>
            <a:r>
              <a:rPr lang="en-US" sz="3200" dirty="0" smtClean="0"/>
              <a:t> either </a:t>
            </a:r>
            <a:r>
              <a:rPr lang="en-US" sz="3200" i="1" u="sng" dirty="0" smtClean="0"/>
              <a:t>manually</a:t>
            </a:r>
            <a:r>
              <a:rPr lang="en-US" sz="3200" i="1" dirty="0" smtClean="0"/>
              <a:t> or with the help of a </a:t>
            </a:r>
            <a:r>
              <a:rPr lang="en-US" sz="3200" i="1" u="sng" dirty="0" smtClean="0"/>
              <a:t>computer</a:t>
            </a:r>
            <a:r>
              <a:rPr lang="en-US" sz="3200" i="1" dirty="0" smtClean="0"/>
              <a:t> .</a:t>
            </a:r>
            <a:endParaRPr lang="fr-FR" sz="3200" dirty="0" smtClean="0"/>
          </a:p>
          <a:p>
            <a:r>
              <a:rPr lang="en-US" sz="3200" b="1" i="1" dirty="0" smtClean="0"/>
              <a:t>Manual Data Analysis: </a:t>
            </a:r>
            <a:r>
              <a:rPr lang="en-US" sz="3200" i="1" dirty="0" smtClean="0"/>
              <a:t>This can be done if the number of respondents is </a:t>
            </a:r>
            <a:r>
              <a:rPr lang="en-US" sz="3200" dirty="0" smtClean="0"/>
              <a:t>reasonably small. Manual data analysis is extremely time consuming. </a:t>
            </a:r>
            <a:endParaRPr lang="fr-FR" sz="3200" dirty="0" smtClean="0"/>
          </a:p>
          <a:p>
            <a:endParaRPr lang="fr-FR" sz="32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20080" cy="4067196"/>
          </a:xfrm>
        </p:spPr>
        <p:txBody>
          <a:bodyPr/>
          <a:lstStyle/>
          <a:p>
            <a:pPr algn="just"/>
            <a:r>
              <a:rPr lang="en-US" sz="2600" b="1" i="1" dirty="0" smtClean="0"/>
              <a:t>Data Analysis Using a Computer: </a:t>
            </a:r>
            <a:r>
              <a:rPr lang="en-US" sz="2600" dirty="0" smtClean="0"/>
              <a:t>If you want to </a:t>
            </a:r>
            <a:r>
              <a:rPr lang="en-US" sz="2600" dirty="0" err="1" smtClean="0"/>
              <a:t>analyse</a:t>
            </a:r>
            <a:r>
              <a:rPr lang="en-US" sz="2600" dirty="0" smtClean="0"/>
              <a:t> data using computer, you should be familiar with the appropriate program. In this area, knowledge of computer and statistics plays an important </a:t>
            </a:r>
            <a:r>
              <a:rPr lang="en-US" sz="2600" dirty="0" err="1" smtClean="0"/>
              <a:t>role.The</a:t>
            </a:r>
            <a:r>
              <a:rPr lang="en-US" sz="2600" dirty="0" smtClean="0"/>
              <a:t> most common software is </a:t>
            </a:r>
            <a:r>
              <a:rPr lang="en-US" sz="2600" b="1" dirty="0" smtClean="0"/>
              <a:t>SPSS</a:t>
            </a:r>
            <a:r>
              <a:rPr lang="en-US" sz="2600" dirty="0" smtClean="0"/>
              <a:t> (</a:t>
            </a:r>
            <a:r>
              <a:rPr lang="en-US" sz="2600" b="1" i="1" dirty="0" smtClean="0"/>
              <a:t>S</a:t>
            </a:r>
            <a:r>
              <a:rPr lang="en-US" sz="2600" i="1" dirty="0" smtClean="0"/>
              <a:t>tatistical </a:t>
            </a:r>
            <a:r>
              <a:rPr lang="en-US" sz="2600" b="1" i="1" dirty="0" smtClean="0"/>
              <a:t>P</a:t>
            </a:r>
            <a:r>
              <a:rPr lang="en-US" sz="2600" i="1" dirty="0" smtClean="0"/>
              <a:t>ackage for the </a:t>
            </a:r>
            <a:r>
              <a:rPr lang="en-US" sz="2600" b="1" i="1" dirty="0" smtClean="0"/>
              <a:t>S</a:t>
            </a:r>
            <a:r>
              <a:rPr lang="en-US" sz="2600" i="1" dirty="0" smtClean="0"/>
              <a:t>ocial Sciences) </a:t>
            </a:r>
            <a:r>
              <a:rPr lang="en-US" sz="2600" dirty="0" smtClean="0"/>
              <a:t>for windows. </a:t>
            </a:r>
            <a:r>
              <a:rPr lang="en-US" sz="2600" b="1" i="1" dirty="0" smtClean="0"/>
              <a:t>However,</a:t>
            </a:r>
            <a:r>
              <a:rPr lang="en-US" sz="2600" dirty="0" smtClean="0"/>
              <a:t> data input can be long and laborious process, and if data is entered incorrectly, it will influence the final results</a:t>
            </a:r>
            <a:r>
              <a:rPr lang="en-US" dirty="0" smtClean="0"/>
              <a:t>. </a:t>
            </a:r>
            <a:endParaRPr lang="fr-FR" dirty="0" smtClean="0"/>
          </a:p>
          <a:p>
            <a:endParaRPr lang="fr-F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7948642" cy="4495800"/>
          </a:xfrm>
        </p:spPr>
        <p:txBody>
          <a:bodyPr/>
          <a:lstStyle/>
          <a:p>
            <a:r>
              <a:rPr lang="en-US" sz="3200" b="1" dirty="0" smtClean="0"/>
              <a:t>3) Hypothesis-testing:</a:t>
            </a:r>
            <a:r>
              <a:rPr lang="en-US" sz="3200" dirty="0" smtClean="0"/>
              <a:t> After </a:t>
            </a:r>
            <a:r>
              <a:rPr lang="en-US" sz="3200" dirty="0" err="1" smtClean="0"/>
              <a:t>analysing</a:t>
            </a:r>
            <a:r>
              <a:rPr lang="en-US" sz="3200" dirty="0" smtClean="0"/>
              <a:t> the data as stated above, the researcher is in a position to test the hypotheses. Do the facts support the hypotheses or they happen to be contrary? This is the usual question which should be answered while testing hypotheses. </a:t>
            </a:r>
            <a:endParaRPr lang="fr-FR" sz="3200" dirty="0" smtClean="0"/>
          </a:p>
          <a:p>
            <a:pPr>
              <a:buNone/>
            </a:pPr>
            <a:r>
              <a:rPr lang="en-US" sz="3200" dirty="0" smtClean="0"/>
              <a:t> </a:t>
            </a:r>
            <a:endParaRPr lang="fr-FR" sz="3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a:buNone/>
            </a:pPr>
            <a:r>
              <a:rPr lang="en-US" dirty="0" smtClean="0"/>
              <a:t>4) </a:t>
            </a:r>
            <a:r>
              <a:rPr lang="en-US" sz="3200" b="1" dirty="0" err="1" smtClean="0"/>
              <a:t>Generalisations</a:t>
            </a:r>
            <a:r>
              <a:rPr lang="en-US" sz="3200" b="1" dirty="0" smtClean="0"/>
              <a:t> and interpretation:</a:t>
            </a:r>
            <a:r>
              <a:rPr lang="en-US" sz="3200" dirty="0" smtClean="0"/>
              <a:t> If a hypothesis is tested and confirmed several times, it may be possible for the researcher to arrive at </a:t>
            </a:r>
            <a:r>
              <a:rPr lang="en-US" sz="3200" dirty="0" err="1" smtClean="0"/>
              <a:t>generalisation</a:t>
            </a:r>
            <a:r>
              <a:rPr lang="en-US" sz="3200" dirty="0" smtClean="0"/>
              <a:t>, i.e., to build a theory. As a matter of fact, the real value of research lies in its ability to arrive at certain </a:t>
            </a:r>
            <a:r>
              <a:rPr lang="en-US" sz="3200" dirty="0" err="1" smtClean="0"/>
              <a:t>generalisations</a:t>
            </a:r>
            <a:r>
              <a:rPr lang="en-US" sz="3200" dirty="0" smtClean="0"/>
              <a:t>. </a:t>
            </a:r>
            <a:endParaRPr lang="fr-FR" sz="3200" dirty="0" smtClean="0"/>
          </a:p>
          <a:p>
            <a:pPr>
              <a:buNone/>
            </a:pPr>
            <a:r>
              <a:rPr lang="en-US" sz="3200" dirty="0" smtClean="0"/>
              <a:t> </a:t>
            </a:r>
            <a:endParaRPr lang="fr-FR" sz="3200" dirty="0" smtClean="0"/>
          </a:p>
          <a:p>
            <a:endParaRPr lang="fr-F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91518" cy="4210072"/>
          </a:xfrm>
        </p:spPr>
        <p:txBody>
          <a:bodyPr/>
          <a:lstStyle/>
          <a:p>
            <a:r>
              <a:rPr lang="en-US" b="1" dirty="0" smtClean="0"/>
              <a:t>5) Preparation of the report or the thesis:</a:t>
            </a:r>
            <a:r>
              <a:rPr lang="en-US" dirty="0" smtClean="0"/>
              <a:t> </a:t>
            </a:r>
            <a:endParaRPr lang="fr-FR" dirty="0" smtClean="0"/>
          </a:p>
          <a:p>
            <a:pPr>
              <a:buNone/>
            </a:pPr>
            <a:r>
              <a:rPr lang="en-US" dirty="0" smtClean="0"/>
              <a:t>   Writing the report is the last, and for many, the most difficult step of the research process. The report informs the world what you have done, what you have discovered and what conclusions you have drawn from your findings. The report should be written in an academic style. Language should be formal and not journalistic.</a:t>
            </a:r>
            <a:endParaRPr lang="fr-FR" dirty="0" smtClean="0"/>
          </a:p>
          <a:p>
            <a:endParaRPr lang="fr-F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p:txBody>
          <a:bodyPr/>
          <a:lstStyle/>
          <a:p>
            <a:pPr eaLnBrk="1" hangingPunct="1"/>
            <a:r>
              <a:rPr lang="fr-FR" smtClean="0"/>
              <a:t>CORRELATIONAL RESEARCH</a:t>
            </a:r>
          </a:p>
        </p:txBody>
      </p:sp>
      <p:sp>
        <p:nvSpPr>
          <p:cNvPr id="18435" name="Rectangle 3"/>
          <p:cNvSpPr>
            <a:spLocks noGrp="1" noChangeArrowheads="1"/>
          </p:cNvSpPr>
          <p:nvPr>
            <p:ph type="body" idx="1"/>
          </p:nvPr>
        </p:nvSpPr>
        <p:spPr/>
        <p:txBody>
          <a:bodyPr/>
          <a:lstStyle/>
          <a:p>
            <a:pPr eaLnBrk="1" hangingPunct="1"/>
            <a:r>
              <a:rPr lang="fr-FR" smtClean="0"/>
              <a:t>Some examples</a:t>
            </a:r>
          </a:p>
          <a:p>
            <a:pPr eaLnBrk="1" hangingPunct="1">
              <a:buFont typeface="Wingdings" pitchFamily="2" charset="2"/>
              <a:buChar char="ü"/>
            </a:pPr>
            <a:r>
              <a:rPr lang="fr-FR" smtClean="0"/>
              <a:t>Relationship between stressful living and incidence of heart attacks</a:t>
            </a:r>
          </a:p>
          <a:p>
            <a:pPr eaLnBrk="1" hangingPunct="1">
              <a:buFont typeface="Wingdings" pitchFamily="2" charset="2"/>
              <a:buChar char="ü"/>
            </a:pPr>
            <a:r>
              <a:rPr lang="fr-FR" smtClean="0"/>
              <a:t>Impact of technology on the language classroom</a:t>
            </a:r>
          </a:p>
          <a:p>
            <a:pPr eaLnBrk="1" hangingPunct="1">
              <a:buFont typeface="Wingdings" pitchFamily="2" charset="2"/>
              <a:buChar char="ü"/>
            </a:pPr>
            <a:r>
              <a:rPr lang="fr-FR" smtClean="0"/>
              <a:t>Impact of domestic violence on adolescents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lstStyle/>
          <a:p>
            <a:pPr eaLnBrk="1" hangingPunct="1"/>
            <a:r>
              <a:rPr lang="fr-FR" smtClean="0"/>
              <a:t>TYPES OF RESEARCH</a:t>
            </a:r>
          </a:p>
        </p:txBody>
      </p:sp>
      <p:sp>
        <p:nvSpPr>
          <p:cNvPr id="19459" name="Rectangle 3"/>
          <p:cNvSpPr>
            <a:spLocks noGrp="1" noChangeArrowheads="1"/>
          </p:cNvSpPr>
          <p:nvPr>
            <p:ph type="body" idx="1"/>
          </p:nvPr>
        </p:nvSpPr>
        <p:spPr/>
        <p:txBody>
          <a:bodyPr/>
          <a:lstStyle/>
          <a:p>
            <a:pPr eaLnBrk="1" hangingPunct="1"/>
            <a:r>
              <a:rPr lang="fr-FR" b="1" smtClean="0"/>
              <a:t>3. Explanatory</a:t>
            </a:r>
            <a:r>
              <a:rPr lang="fr-FR" smtClean="0"/>
              <a:t>:</a:t>
            </a:r>
          </a:p>
          <a:p>
            <a:pPr eaLnBrk="1" hangingPunct="1">
              <a:buFont typeface="Wingdings" pitchFamily="2" charset="2"/>
              <a:buNone/>
            </a:pPr>
            <a:r>
              <a:rPr lang="fr-FR" smtClean="0"/>
              <a:t>        Attempts to clarify why and how there is a relationship between two aspects of a situation or phenomenon. This type of research will try to explain, for example, how the home environment affects children level of academic achievement.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Grp="1" noChangeArrowheads="1"/>
          </p:cNvSpPr>
          <p:nvPr>
            <p:ph type="title"/>
          </p:nvPr>
        </p:nvSpPr>
        <p:spPr/>
        <p:txBody>
          <a:bodyPr/>
          <a:lstStyle/>
          <a:p>
            <a:pPr eaLnBrk="1" hangingPunct="1"/>
            <a:r>
              <a:rPr lang="fr-FR" smtClean="0"/>
              <a:t>EXPLANATORY RESEARCH</a:t>
            </a:r>
          </a:p>
        </p:txBody>
      </p:sp>
      <p:sp>
        <p:nvSpPr>
          <p:cNvPr id="20483" name="Rectangle 3"/>
          <p:cNvSpPr>
            <a:spLocks noGrp="1" noChangeArrowheads="1"/>
          </p:cNvSpPr>
          <p:nvPr>
            <p:ph type="body" idx="1"/>
          </p:nvPr>
        </p:nvSpPr>
        <p:spPr/>
        <p:txBody>
          <a:bodyPr/>
          <a:lstStyle/>
          <a:p>
            <a:pPr eaLnBrk="1" hangingPunct="1"/>
            <a:r>
              <a:rPr lang="fr-FR" b="1" smtClean="0"/>
              <a:t>Some examples</a:t>
            </a:r>
            <a:r>
              <a:rPr lang="fr-FR" smtClean="0"/>
              <a:t>:</a:t>
            </a:r>
          </a:p>
          <a:p>
            <a:pPr eaLnBrk="1" hangingPunct="1">
              <a:buFont typeface="Wingdings" pitchFamily="2" charset="2"/>
              <a:buChar char="ü"/>
            </a:pPr>
            <a:r>
              <a:rPr lang="fr-FR" smtClean="0"/>
              <a:t> How does domestic violence impact adolescents learners ?</a:t>
            </a:r>
          </a:p>
          <a:p>
            <a:pPr eaLnBrk="1" hangingPunct="1">
              <a:buFont typeface="Wingdings" pitchFamily="2" charset="2"/>
              <a:buChar char="ü"/>
            </a:pPr>
            <a:r>
              <a:rPr lang="fr-FR" smtClean="0"/>
              <a:t>Why do some schools adopt a program while others do not?</a:t>
            </a:r>
          </a:p>
          <a:p>
            <a:pPr eaLnBrk="1" hangingPunct="1">
              <a:buFont typeface="Wingdings" pitchFamily="2" charset="2"/>
              <a:buChar char="ü"/>
            </a:pPr>
            <a:r>
              <a:rPr lang="fr-FR" smtClean="0"/>
              <a:t>How does technology facilitate learning?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p:txBody>
          <a:bodyPr/>
          <a:lstStyle/>
          <a:p>
            <a:pPr eaLnBrk="1" hangingPunct="1"/>
            <a:r>
              <a:rPr lang="fr-FR" smtClean="0"/>
              <a:t>TYPES OF RESEARCH</a:t>
            </a:r>
          </a:p>
        </p:txBody>
      </p:sp>
      <p:sp>
        <p:nvSpPr>
          <p:cNvPr id="21507" name="Rectangle 3"/>
          <p:cNvSpPr>
            <a:spLocks noGrp="1" noChangeArrowheads="1"/>
          </p:cNvSpPr>
          <p:nvPr>
            <p:ph type="body" idx="1"/>
          </p:nvPr>
        </p:nvSpPr>
        <p:spPr/>
        <p:txBody>
          <a:bodyPr/>
          <a:lstStyle/>
          <a:p>
            <a:pPr eaLnBrk="1" hangingPunct="1"/>
            <a:r>
              <a:rPr lang="fr-FR" b="1" smtClean="0"/>
              <a:t>4. Exploratory:</a:t>
            </a:r>
          </a:p>
          <a:p>
            <a:pPr eaLnBrk="1" hangingPunct="1">
              <a:buFont typeface="Wingdings" pitchFamily="2" charset="2"/>
              <a:buNone/>
            </a:pPr>
            <a:r>
              <a:rPr lang="fr-FR" smtClean="0"/>
              <a:t>        This is when a study is undertaken with the objective either to explore an area where little is known or to investigate the possibilities of undertaking a particular research study. When a study is carried out to determine its feasibility it is also called a </a:t>
            </a:r>
            <a:r>
              <a:rPr lang="fr-FR" b="1" smtClean="0"/>
              <a:t>feasibility</a:t>
            </a:r>
            <a:r>
              <a:rPr lang="fr-FR" smtClean="0"/>
              <a:t> study or a </a:t>
            </a:r>
            <a:r>
              <a:rPr lang="fr-FR" b="1" smtClean="0"/>
              <a:t>pilot</a:t>
            </a:r>
            <a:r>
              <a:rPr lang="fr-FR" smtClean="0"/>
              <a:t> study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lstStyle/>
          <a:p>
            <a:pPr eaLnBrk="1" hangingPunct="1"/>
            <a:r>
              <a:rPr lang="fr-FR" smtClean="0"/>
              <a:t>COURSE OBJECTIVES</a:t>
            </a:r>
          </a:p>
        </p:txBody>
      </p:sp>
      <p:sp>
        <p:nvSpPr>
          <p:cNvPr id="4099" name="Rectangle 3"/>
          <p:cNvSpPr>
            <a:spLocks noGrp="1" noChangeArrowheads="1"/>
          </p:cNvSpPr>
          <p:nvPr>
            <p:ph type="body" idx="1"/>
          </p:nvPr>
        </p:nvSpPr>
        <p:spPr/>
        <p:txBody>
          <a:bodyPr/>
          <a:lstStyle/>
          <a:p>
            <a:pPr eaLnBrk="1" hangingPunct="1">
              <a:lnSpc>
                <a:spcPct val="90000"/>
              </a:lnSpc>
            </a:pPr>
            <a:r>
              <a:rPr lang="fr-FR" dirty="0" err="1" smtClean="0"/>
              <a:t>Develop</a:t>
            </a:r>
            <a:r>
              <a:rPr lang="fr-FR" dirty="0" smtClean="0"/>
              <a:t> a basic </a:t>
            </a:r>
            <a:r>
              <a:rPr lang="fr-FR" dirty="0" err="1" smtClean="0"/>
              <a:t>understanding</a:t>
            </a:r>
            <a:r>
              <a:rPr lang="fr-FR" dirty="0" smtClean="0"/>
              <a:t> of </a:t>
            </a:r>
            <a:r>
              <a:rPr lang="fr-FR" dirty="0" err="1" smtClean="0"/>
              <a:t>research</a:t>
            </a:r>
            <a:r>
              <a:rPr lang="fr-FR" dirty="0" smtClean="0"/>
              <a:t> and </a:t>
            </a:r>
            <a:r>
              <a:rPr lang="fr-FR" dirty="0" err="1" smtClean="0"/>
              <a:t>its</a:t>
            </a:r>
            <a:r>
              <a:rPr lang="fr-FR" dirty="0" smtClean="0"/>
              <a:t> </a:t>
            </a:r>
            <a:r>
              <a:rPr lang="fr-FR" dirty="0" err="1" smtClean="0"/>
              <a:t>methodologies</a:t>
            </a:r>
            <a:endParaRPr lang="fr-FR" dirty="0" smtClean="0"/>
          </a:p>
          <a:p>
            <a:pPr eaLnBrk="1" hangingPunct="1">
              <a:lnSpc>
                <a:spcPct val="90000"/>
              </a:lnSpc>
            </a:pPr>
            <a:r>
              <a:rPr lang="fr-FR" dirty="0" err="1" smtClean="0"/>
              <a:t>Identify</a:t>
            </a:r>
            <a:r>
              <a:rPr lang="fr-FR" dirty="0" smtClean="0"/>
              <a:t> </a:t>
            </a:r>
            <a:r>
              <a:rPr lang="fr-FR" dirty="0" err="1" smtClean="0"/>
              <a:t>appropriate</a:t>
            </a:r>
            <a:r>
              <a:rPr lang="fr-FR" dirty="0" smtClean="0"/>
              <a:t> </a:t>
            </a:r>
            <a:r>
              <a:rPr lang="fr-FR" dirty="0" err="1" smtClean="0"/>
              <a:t>research</a:t>
            </a:r>
            <a:r>
              <a:rPr lang="fr-FR" dirty="0" smtClean="0"/>
              <a:t> topics</a:t>
            </a:r>
          </a:p>
          <a:p>
            <a:pPr eaLnBrk="1" hangingPunct="1">
              <a:lnSpc>
                <a:spcPct val="90000"/>
              </a:lnSpc>
            </a:pPr>
            <a:r>
              <a:rPr lang="fr-FR" dirty="0" smtClean="0"/>
              <a:t>Select and </a:t>
            </a:r>
            <a:r>
              <a:rPr lang="fr-FR" dirty="0" err="1" smtClean="0"/>
              <a:t>define</a:t>
            </a:r>
            <a:r>
              <a:rPr lang="fr-FR" dirty="0" smtClean="0"/>
              <a:t> </a:t>
            </a:r>
            <a:r>
              <a:rPr lang="fr-FR" dirty="0" err="1" smtClean="0"/>
              <a:t>appropriate</a:t>
            </a:r>
            <a:r>
              <a:rPr lang="fr-FR" dirty="0" smtClean="0"/>
              <a:t> </a:t>
            </a:r>
            <a:r>
              <a:rPr lang="fr-FR" dirty="0" err="1" smtClean="0"/>
              <a:t>research</a:t>
            </a:r>
            <a:r>
              <a:rPr lang="fr-FR" dirty="0" smtClean="0"/>
              <a:t> </a:t>
            </a:r>
            <a:r>
              <a:rPr lang="fr-FR" dirty="0" err="1" smtClean="0"/>
              <a:t>problem</a:t>
            </a:r>
            <a:endParaRPr lang="fr-FR" dirty="0" smtClean="0"/>
          </a:p>
          <a:p>
            <a:pPr eaLnBrk="1" hangingPunct="1">
              <a:lnSpc>
                <a:spcPct val="90000"/>
              </a:lnSpc>
            </a:pPr>
            <a:r>
              <a:rPr lang="fr-FR" dirty="0" err="1" smtClean="0"/>
              <a:t>Prepare</a:t>
            </a:r>
            <a:r>
              <a:rPr lang="fr-FR" dirty="0" smtClean="0"/>
              <a:t> a </a:t>
            </a:r>
            <a:r>
              <a:rPr lang="fr-FR" dirty="0" err="1" smtClean="0"/>
              <a:t>project</a:t>
            </a:r>
            <a:r>
              <a:rPr lang="fr-FR" dirty="0" smtClean="0"/>
              <a:t> </a:t>
            </a:r>
            <a:r>
              <a:rPr lang="fr-FR" dirty="0" err="1" smtClean="0"/>
              <a:t>proposal</a:t>
            </a:r>
            <a:endParaRPr lang="fr-FR" dirty="0" smtClean="0"/>
          </a:p>
          <a:p>
            <a:pPr eaLnBrk="1" hangingPunct="1">
              <a:lnSpc>
                <a:spcPct val="90000"/>
              </a:lnSpc>
            </a:pPr>
            <a:r>
              <a:rPr lang="fr-FR" dirty="0" smtClean="0"/>
              <a:t>Organise and </a:t>
            </a:r>
            <a:r>
              <a:rPr lang="fr-FR" dirty="0" err="1" smtClean="0"/>
              <a:t>conduct</a:t>
            </a:r>
            <a:r>
              <a:rPr lang="fr-FR" dirty="0" smtClean="0"/>
              <a:t> </a:t>
            </a:r>
            <a:r>
              <a:rPr lang="fr-FR" dirty="0" err="1" smtClean="0"/>
              <a:t>research</a:t>
            </a:r>
            <a:endParaRPr lang="fr-FR" dirty="0" smtClean="0"/>
          </a:p>
          <a:p>
            <a:pPr eaLnBrk="1" hangingPunct="1">
              <a:lnSpc>
                <a:spcPct val="90000"/>
              </a:lnSpc>
            </a:pPr>
            <a:r>
              <a:rPr lang="fr-FR" dirty="0" smtClean="0"/>
              <a:t>Write a </a:t>
            </a:r>
            <a:r>
              <a:rPr lang="fr-FR" dirty="0" err="1" smtClean="0"/>
              <a:t>research</a:t>
            </a:r>
            <a:r>
              <a:rPr lang="fr-FR" dirty="0" smtClean="0"/>
              <a:t> report and </a:t>
            </a:r>
            <a:r>
              <a:rPr lang="fr-FR" dirty="0" err="1" smtClean="0"/>
              <a:t>thesis</a:t>
            </a:r>
            <a:endParaRPr lang="fr-FR"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Grp="1" noChangeArrowheads="1"/>
          </p:cNvSpPr>
          <p:nvPr>
            <p:ph type="title"/>
          </p:nvPr>
        </p:nvSpPr>
        <p:spPr/>
        <p:txBody>
          <a:bodyPr/>
          <a:lstStyle/>
          <a:p>
            <a:pPr eaLnBrk="1" hangingPunct="1"/>
            <a:r>
              <a:rPr lang="fr-FR" smtClean="0"/>
              <a:t>3. INQUIRY MODE</a:t>
            </a:r>
          </a:p>
        </p:txBody>
      </p:sp>
      <p:sp>
        <p:nvSpPr>
          <p:cNvPr id="22531" name="Rectangle 3"/>
          <p:cNvSpPr>
            <a:spLocks noGrp="1" noChangeArrowheads="1"/>
          </p:cNvSpPr>
          <p:nvPr>
            <p:ph type="body" idx="1"/>
          </p:nvPr>
        </p:nvSpPr>
        <p:spPr/>
        <p:txBody>
          <a:bodyPr/>
          <a:lstStyle/>
          <a:p>
            <a:pPr eaLnBrk="1" hangingPunct="1"/>
            <a:endParaRPr lang="fr-FR" smtClean="0"/>
          </a:p>
          <a:p>
            <a:pPr eaLnBrk="1" hangingPunct="1"/>
            <a:r>
              <a:rPr lang="fr-FR" smtClean="0"/>
              <a:t>From the point of view of inquiry , there are two types of research:</a:t>
            </a:r>
          </a:p>
          <a:p>
            <a:pPr eaLnBrk="1" hangingPunct="1">
              <a:buFont typeface="Wingdings" pitchFamily="2" charset="2"/>
              <a:buChar char="Ø"/>
            </a:pPr>
            <a:r>
              <a:rPr lang="fr-FR" smtClean="0"/>
              <a:t> 1.  </a:t>
            </a:r>
            <a:r>
              <a:rPr lang="fr-FR" b="1" smtClean="0"/>
              <a:t>The structured approach</a:t>
            </a:r>
          </a:p>
          <a:p>
            <a:pPr eaLnBrk="1" hangingPunct="1">
              <a:buFont typeface="Wingdings" pitchFamily="2" charset="2"/>
              <a:buChar char="Ø"/>
            </a:pPr>
            <a:r>
              <a:rPr lang="fr-FR" smtClean="0"/>
              <a:t>  2. </a:t>
            </a:r>
            <a:r>
              <a:rPr lang="fr-FR" b="1" smtClean="0"/>
              <a:t>The unstructured approach</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p:txBody>
          <a:bodyPr/>
          <a:lstStyle/>
          <a:p>
            <a:pPr eaLnBrk="1" hangingPunct="1"/>
            <a:r>
              <a:rPr lang="fr-FR" smtClean="0"/>
              <a:t>1.THE STRUCTURED APPROACH</a:t>
            </a:r>
          </a:p>
        </p:txBody>
      </p:sp>
      <p:sp>
        <p:nvSpPr>
          <p:cNvPr id="23555" name="Rectangle 3"/>
          <p:cNvSpPr>
            <a:spLocks noGrp="1" noChangeArrowheads="1"/>
          </p:cNvSpPr>
          <p:nvPr>
            <p:ph type="body" idx="1"/>
          </p:nvPr>
        </p:nvSpPr>
        <p:spPr/>
        <p:txBody>
          <a:bodyPr/>
          <a:lstStyle/>
          <a:p>
            <a:pPr eaLnBrk="1" hangingPunct="1"/>
            <a:r>
              <a:rPr lang="fr-FR" sz="2400" smtClean="0"/>
              <a:t>This is usually classified as </a:t>
            </a:r>
            <a:r>
              <a:rPr lang="fr-FR" smtClean="0">
                <a:solidFill>
                  <a:schemeClr val="accent1"/>
                </a:solidFill>
              </a:rPr>
              <a:t>quantitative research</a:t>
            </a:r>
          </a:p>
          <a:p>
            <a:pPr eaLnBrk="1" hangingPunct="1"/>
            <a:r>
              <a:rPr lang="fr-FR" sz="2400" smtClean="0"/>
              <a:t>quantitative studies often use standardized measures, numerical values, have larger sample sizes, and analyze data using statistical programs. A study is classified as quantitative if the researcher seeks to quantify the variation in a phenomenon and if information is gathered using quantitative variables.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62000" y="762000"/>
            <a:ext cx="8167688" cy="1143000"/>
          </a:xfrm>
        </p:spPr>
        <p:txBody>
          <a:bodyPr/>
          <a:lstStyle/>
          <a:p>
            <a:pPr eaLnBrk="1" hangingPunct="1"/>
            <a:r>
              <a:rPr lang="fr-FR" sz="3200" smtClean="0"/>
              <a:t>2. THE UNSTRUCTURED APPROACH</a:t>
            </a:r>
          </a:p>
        </p:txBody>
      </p:sp>
      <p:sp>
        <p:nvSpPr>
          <p:cNvPr id="24579" name="Rectangle 3"/>
          <p:cNvSpPr>
            <a:spLocks noGrp="1" noChangeArrowheads="1"/>
          </p:cNvSpPr>
          <p:nvPr>
            <p:ph type="body" idx="1"/>
          </p:nvPr>
        </p:nvSpPr>
        <p:spPr/>
        <p:txBody>
          <a:bodyPr/>
          <a:lstStyle/>
          <a:p>
            <a:pPr eaLnBrk="1" hangingPunct="1">
              <a:lnSpc>
                <a:spcPct val="80000"/>
              </a:lnSpc>
            </a:pPr>
            <a:r>
              <a:rPr lang="fr-FR" sz="2400" smtClean="0"/>
              <a:t>The unstructured approach to inquiry is usually classified as </a:t>
            </a:r>
            <a:r>
              <a:rPr lang="fr-FR" sz="2400" smtClean="0">
                <a:solidFill>
                  <a:schemeClr val="accent1"/>
                </a:solidFill>
              </a:rPr>
              <a:t>qualitative </a:t>
            </a:r>
          </a:p>
          <a:p>
            <a:pPr eaLnBrk="1" hangingPunct="1">
              <a:lnSpc>
                <a:spcPct val="80000"/>
              </a:lnSpc>
            </a:pPr>
            <a:r>
              <a:rPr lang="fr-FR" sz="2400" smtClean="0"/>
              <a:t>A study is classified as qualitative if the purpose is primarily to describe a situation, phenomenon, problem or event; the information is gathered through the use of variables or measured on qualitative measurement scales, and if analysis is done to establish the variation in the situation or problem without quantifying it.  Qualitative studies tend to be more “in-depth”, focusing on a smaller population but probing deeper into a given problem.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re 1"/>
          <p:cNvSpPr>
            <a:spLocks noGrp="1"/>
          </p:cNvSpPr>
          <p:nvPr>
            <p:ph type="title"/>
          </p:nvPr>
        </p:nvSpPr>
        <p:spPr/>
        <p:txBody>
          <a:bodyPr/>
          <a:lstStyle/>
          <a:p>
            <a:endParaRPr lang="fr-FR" smtClean="0"/>
          </a:p>
        </p:txBody>
      </p:sp>
      <p:pic>
        <p:nvPicPr>
          <p:cNvPr id="25603" name="Picture 2"/>
          <p:cNvPicPr>
            <a:picLocks noGrp="1" noChangeAspect="1" noChangeArrowheads="1"/>
          </p:cNvPicPr>
          <p:nvPr>
            <p:ph idx="1"/>
          </p:nvPr>
        </p:nvPicPr>
        <p:blipFill>
          <a:blip r:embed="rId2"/>
          <a:srcRect/>
          <a:stretch>
            <a:fillRect/>
          </a:stretch>
        </p:blipFill>
        <p:spPr>
          <a:xfrm>
            <a:off x="1214438" y="2286000"/>
            <a:ext cx="7572375" cy="4286250"/>
          </a:xfr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re 1"/>
          <p:cNvSpPr>
            <a:spLocks noGrp="1"/>
          </p:cNvSpPr>
          <p:nvPr>
            <p:ph type="title"/>
          </p:nvPr>
        </p:nvSpPr>
        <p:spPr/>
        <p:txBody>
          <a:bodyPr/>
          <a:lstStyle/>
          <a:p>
            <a:r>
              <a:rPr lang="fr-FR" sz="3300" smtClean="0">
                <a:solidFill>
                  <a:srgbClr val="FF0000"/>
                </a:solidFill>
              </a:rPr>
              <a:t>4.QUALITIES OF A GOOD RESEARCH</a:t>
            </a:r>
          </a:p>
        </p:txBody>
      </p:sp>
      <p:sp>
        <p:nvSpPr>
          <p:cNvPr id="26627" name="Espace réservé du contenu 2"/>
          <p:cNvSpPr>
            <a:spLocks noGrp="1"/>
          </p:cNvSpPr>
          <p:nvPr>
            <p:ph idx="1"/>
          </p:nvPr>
        </p:nvSpPr>
        <p:spPr/>
        <p:txBody>
          <a:bodyPr/>
          <a:lstStyle/>
          <a:p>
            <a:pPr eaLnBrk="1" hangingPunct="1"/>
            <a:r>
              <a:rPr lang="fr-FR" smtClean="0"/>
              <a:t>Research must address an important and relevant issue.This means that:</a:t>
            </a:r>
          </a:p>
          <a:p>
            <a:pPr eaLnBrk="1" hangingPunct="1">
              <a:buFont typeface="Wingdings" pitchFamily="2" charset="2"/>
              <a:buNone/>
            </a:pPr>
            <a:r>
              <a:rPr lang="fr-FR" smtClean="0"/>
              <a:t>   -it is undertaken to increase knowledge and have some beneficial implications</a:t>
            </a:r>
          </a:p>
          <a:p>
            <a:pPr eaLnBrk="1" hangingPunct="1">
              <a:buFont typeface="Wingdings" pitchFamily="2" charset="2"/>
              <a:buNone/>
            </a:pPr>
            <a:r>
              <a:rPr lang="fr-FR" smtClean="0"/>
              <a:t>   -it will also have relevance to the time, place, and population of the study.  </a:t>
            </a:r>
          </a:p>
          <a:p>
            <a:endParaRPr lang="fr-FR"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Grp="1" noChangeArrowheads="1"/>
          </p:cNvSpPr>
          <p:nvPr>
            <p:ph type="title"/>
          </p:nvPr>
        </p:nvSpPr>
        <p:spPr/>
        <p:txBody>
          <a:bodyPr/>
          <a:lstStyle/>
          <a:p>
            <a:pPr eaLnBrk="1" hangingPunct="1"/>
            <a:r>
              <a:rPr lang="fr-FR" sz="3200" smtClean="0"/>
              <a:t>QUALITIES OF A GOOD RESEARCH</a:t>
            </a:r>
          </a:p>
        </p:txBody>
      </p:sp>
      <p:sp>
        <p:nvSpPr>
          <p:cNvPr id="27651" name="Rectangle 3"/>
          <p:cNvSpPr>
            <a:spLocks noGrp="1" noChangeArrowheads="1"/>
          </p:cNvSpPr>
          <p:nvPr>
            <p:ph type="body" idx="1"/>
          </p:nvPr>
        </p:nvSpPr>
        <p:spPr>
          <a:xfrm>
            <a:off x="838200" y="2362200"/>
            <a:ext cx="7693025" cy="4067175"/>
          </a:xfrm>
        </p:spPr>
        <p:txBody>
          <a:bodyPr/>
          <a:lstStyle/>
          <a:p>
            <a:r>
              <a:rPr lang="fr-FR" sz="2400" smtClean="0"/>
              <a:t>  </a:t>
            </a:r>
            <a:r>
              <a:rPr lang="en-US" sz="2400" smtClean="0"/>
              <a:t>Research is a process of </a:t>
            </a:r>
            <a:r>
              <a:rPr lang="en-US" sz="2400" b="1" smtClean="0"/>
              <a:t>collecting</a:t>
            </a:r>
            <a:r>
              <a:rPr lang="en-US" sz="2400" smtClean="0"/>
              <a:t>, </a:t>
            </a:r>
            <a:r>
              <a:rPr lang="en-US" sz="2400" b="1" smtClean="0"/>
              <a:t>analyzing</a:t>
            </a:r>
            <a:r>
              <a:rPr lang="en-US" sz="2400" smtClean="0"/>
              <a:t> and </a:t>
            </a:r>
            <a:r>
              <a:rPr lang="en-US" sz="2400" b="1" smtClean="0"/>
              <a:t>interpreting</a:t>
            </a:r>
            <a:r>
              <a:rPr lang="en-US" sz="2400" smtClean="0"/>
              <a:t> information to answer </a:t>
            </a:r>
            <a:r>
              <a:rPr lang="fr-FR" sz="2400" smtClean="0"/>
              <a:t>questions. </a:t>
            </a:r>
            <a:r>
              <a:rPr lang="en-US" sz="2400" smtClean="0"/>
              <a:t>But to qualify as research, the process must have certain characteristics: it must, as far </a:t>
            </a:r>
            <a:r>
              <a:rPr lang="fr-FR" sz="2400" smtClean="0"/>
              <a:t>as possible, be:</a:t>
            </a:r>
          </a:p>
          <a:p>
            <a:pPr eaLnBrk="1" hangingPunct="1">
              <a:lnSpc>
                <a:spcPct val="90000"/>
              </a:lnSpc>
              <a:buFont typeface="Wingdings" pitchFamily="2" charset="2"/>
              <a:buChar char="Ø"/>
            </a:pPr>
            <a:r>
              <a:rPr lang="fr-FR" sz="2400" smtClean="0"/>
              <a:t>Logical</a:t>
            </a:r>
          </a:p>
          <a:p>
            <a:pPr eaLnBrk="1" hangingPunct="1">
              <a:lnSpc>
                <a:spcPct val="90000"/>
              </a:lnSpc>
              <a:buFont typeface="Wingdings" pitchFamily="2" charset="2"/>
              <a:buChar char="Ø"/>
            </a:pPr>
            <a:r>
              <a:rPr lang="fr-FR" sz="2400" smtClean="0"/>
              <a:t>Rigorous</a:t>
            </a:r>
          </a:p>
          <a:p>
            <a:pPr eaLnBrk="1" hangingPunct="1">
              <a:lnSpc>
                <a:spcPct val="90000"/>
              </a:lnSpc>
              <a:buFont typeface="Wingdings" pitchFamily="2" charset="2"/>
              <a:buChar char="Ø"/>
            </a:pPr>
            <a:r>
              <a:rPr lang="fr-FR" sz="2400" smtClean="0"/>
              <a:t>Systematic</a:t>
            </a:r>
          </a:p>
          <a:p>
            <a:pPr eaLnBrk="1" hangingPunct="1">
              <a:lnSpc>
                <a:spcPct val="90000"/>
              </a:lnSpc>
              <a:buFont typeface="Wingdings" pitchFamily="2" charset="2"/>
              <a:buChar char="Ø"/>
            </a:pPr>
            <a:r>
              <a:rPr lang="fr-FR" sz="2400" smtClean="0"/>
              <a:t>Valid and verifiable</a:t>
            </a:r>
          </a:p>
          <a:p>
            <a:pPr eaLnBrk="1" hangingPunct="1">
              <a:lnSpc>
                <a:spcPct val="90000"/>
              </a:lnSpc>
              <a:buFont typeface="Wingdings" pitchFamily="2" charset="2"/>
              <a:buChar char="Ø"/>
            </a:pPr>
            <a:r>
              <a:rPr lang="fr-FR" sz="2400" smtClean="0"/>
              <a:t>Empirical</a:t>
            </a:r>
          </a:p>
          <a:p>
            <a:pPr eaLnBrk="1" hangingPunct="1">
              <a:lnSpc>
                <a:spcPct val="90000"/>
              </a:lnSpc>
              <a:buFont typeface="Wingdings" pitchFamily="2" charset="2"/>
              <a:buChar char="Ø"/>
            </a:pPr>
            <a:r>
              <a:rPr lang="fr-FR" sz="2400" smtClean="0"/>
              <a:t>Critical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re 1"/>
          <p:cNvSpPr>
            <a:spLocks noGrp="1"/>
          </p:cNvSpPr>
          <p:nvPr>
            <p:ph type="title"/>
          </p:nvPr>
        </p:nvSpPr>
        <p:spPr/>
        <p:txBody>
          <a:bodyPr/>
          <a:lstStyle/>
          <a:p>
            <a:r>
              <a:rPr lang="fr-FR" sz="2800" smtClean="0"/>
              <a:t>QUALITIES OF GOOD RESEARCH ( cont.)</a:t>
            </a:r>
          </a:p>
        </p:txBody>
      </p:sp>
      <p:sp>
        <p:nvSpPr>
          <p:cNvPr id="28675" name="Espace réservé du contenu 2"/>
          <p:cNvSpPr>
            <a:spLocks noGrp="1"/>
          </p:cNvSpPr>
          <p:nvPr>
            <p:ph idx="1"/>
          </p:nvPr>
        </p:nvSpPr>
        <p:spPr>
          <a:xfrm>
            <a:off x="714375" y="2286000"/>
            <a:ext cx="7978775" cy="4572000"/>
          </a:xfrm>
        </p:spPr>
        <p:txBody>
          <a:bodyPr/>
          <a:lstStyle/>
          <a:p>
            <a:pPr eaLnBrk="1" hangingPunct="1">
              <a:buFont typeface="Wingdings" pitchFamily="2" charset="2"/>
              <a:buNone/>
            </a:pPr>
            <a:endParaRPr lang="fr-FR" smtClean="0"/>
          </a:p>
          <a:p>
            <a:pPr eaLnBrk="1" hangingPunct="1"/>
            <a:r>
              <a:rPr lang="fr-FR" sz="3600" smtClean="0"/>
              <a:t>Good research is </a:t>
            </a:r>
            <a:r>
              <a:rPr lang="fr-FR" sz="3600" b="1" smtClean="0"/>
              <a:t>logical</a:t>
            </a:r>
            <a:r>
              <a:rPr lang="fr-FR" sz="3600" smtClean="0"/>
              <a:t>: this implies that research is guided by the rules of logical reasoning ,and the logical process of induction and deduction is essential in carrying out research</a:t>
            </a:r>
            <a:r>
              <a:rPr lang="fr-FR" smtClean="0"/>
              <a:t>.</a:t>
            </a:r>
          </a:p>
          <a:p>
            <a:pPr eaLnBrk="1" hangingPunct="1"/>
            <a:endParaRPr lang="fr-FR"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p:cNvSpPr>
          <p:nvPr>
            <p:ph type="title"/>
          </p:nvPr>
        </p:nvSpPr>
        <p:spPr/>
        <p:txBody>
          <a:bodyPr/>
          <a:lstStyle/>
          <a:p>
            <a:r>
              <a:rPr lang="fr-FR" sz="2800" smtClean="0"/>
              <a:t>QUALITIES OF GOOD RESEARCH ( cont.)</a:t>
            </a:r>
          </a:p>
        </p:txBody>
      </p:sp>
      <p:sp>
        <p:nvSpPr>
          <p:cNvPr id="29699" name="Espace réservé du contenu 2"/>
          <p:cNvSpPr>
            <a:spLocks noGrp="1"/>
          </p:cNvSpPr>
          <p:nvPr>
            <p:ph idx="1"/>
          </p:nvPr>
        </p:nvSpPr>
        <p:spPr/>
        <p:txBody>
          <a:bodyPr/>
          <a:lstStyle/>
          <a:p>
            <a:r>
              <a:rPr lang="en-US" b="1" smtClean="0"/>
              <a:t>Rigorous</a:t>
            </a:r>
            <a:r>
              <a:rPr lang="en-US" smtClean="0"/>
              <a:t>-you must be scrupulous (careful) in ensuring that the procedures followed to find</a:t>
            </a:r>
            <a:r>
              <a:rPr lang="en-US" b="1" smtClean="0"/>
              <a:t> </a:t>
            </a:r>
            <a:r>
              <a:rPr lang="en-US" smtClean="0"/>
              <a:t>answers to questions are relevant, appropriate and justified. Again, the degree of rigor (strict) varies markedly between the physical and social sciences and within the social </a:t>
            </a:r>
            <a:r>
              <a:rPr lang="fr-FR" smtClean="0"/>
              <a:t>sciences.</a:t>
            </a:r>
          </a:p>
          <a:p>
            <a:endParaRPr lang="fr-FR"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p:cNvSpPr>
            <a:spLocks noGrp="1" noChangeArrowheads="1"/>
          </p:cNvSpPr>
          <p:nvPr>
            <p:ph type="title"/>
          </p:nvPr>
        </p:nvSpPr>
        <p:spPr/>
        <p:txBody>
          <a:bodyPr/>
          <a:lstStyle/>
          <a:p>
            <a:pPr eaLnBrk="1" hangingPunct="1"/>
            <a:r>
              <a:rPr lang="fr-FR" sz="2800" smtClean="0"/>
              <a:t>QUALITIES OF GOOD RESEARCH ( cont.)</a:t>
            </a:r>
          </a:p>
        </p:txBody>
      </p:sp>
      <p:sp>
        <p:nvSpPr>
          <p:cNvPr id="30723" name="Rectangle 3"/>
          <p:cNvSpPr>
            <a:spLocks noGrp="1" noChangeArrowheads="1"/>
          </p:cNvSpPr>
          <p:nvPr>
            <p:ph type="body" idx="1"/>
          </p:nvPr>
        </p:nvSpPr>
        <p:spPr>
          <a:xfrm>
            <a:off x="838200" y="2362200"/>
            <a:ext cx="7948613" cy="4138613"/>
          </a:xfrm>
        </p:spPr>
        <p:txBody>
          <a:bodyPr/>
          <a:lstStyle/>
          <a:p>
            <a:pPr eaLnBrk="1" hangingPunct="1"/>
            <a:r>
              <a:rPr lang="fr-FR" smtClean="0"/>
              <a:t>Good research is </a:t>
            </a:r>
            <a:r>
              <a:rPr lang="fr-FR" b="1" smtClean="0"/>
              <a:t>systematic</a:t>
            </a:r>
            <a:r>
              <a:rPr lang="fr-FR" smtClean="0"/>
              <a:t>:    </a:t>
            </a:r>
            <a:r>
              <a:rPr lang="en-US" smtClean="0"/>
              <a:t>this implies that the procedure adopted to undertake an investigation follow a certain logical sequence. The different steps cannot be taken in a haphazard way. Some procedures must follow others</a:t>
            </a:r>
            <a:r>
              <a:rPr lang="fr-FR" smtClean="0"/>
              <a:t>. The systematic characteristic of research rejects the use of guessing and intuition in arriving at conclusions.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Grp="1" noChangeArrowheads="1"/>
          </p:cNvSpPr>
          <p:nvPr>
            <p:ph type="title"/>
          </p:nvPr>
        </p:nvSpPr>
        <p:spPr/>
        <p:txBody>
          <a:bodyPr/>
          <a:lstStyle/>
          <a:p>
            <a:pPr eaLnBrk="1" hangingPunct="1"/>
            <a:r>
              <a:rPr lang="fr-FR" smtClean="0"/>
              <a:t>          SYSTEMATICNESS</a:t>
            </a:r>
          </a:p>
        </p:txBody>
      </p:sp>
      <p:sp>
        <p:nvSpPr>
          <p:cNvPr id="31747" name="Rectangle 3"/>
          <p:cNvSpPr>
            <a:spLocks noGrp="1" noChangeArrowheads="1"/>
          </p:cNvSpPr>
          <p:nvPr>
            <p:ph type="body" idx="1"/>
          </p:nvPr>
        </p:nvSpPr>
        <p:spPr/>
        <p:txBody>
          <a:bodyPr/>
          <a:lstStyle/>
          <a:p>
            <a:pPr eaLnBrk="1" hangingPunct="1">
              <a:lnSpc>
                <a:spcPct val="90000"/>
              </a:lnSpc>
            </a:pPr>
            <a:r>
              <a:rPr lang="fr-FR" smtClean="0"/>
              <a:t>Good research is systematic as it follows certain steps. </a:t>
            </a:r>
            <a:r>
              <a:rPr lang="fr-FR" b="1" smtClean="0"/>
              <a:t>These steps are</a:t>
            </a:r>
            <a:r>
              <a:rPr lang="fr-FR" smtClean="0"/>
              <a:t>:</a:t>
            </a:r>
          </a:p>
          <a:p>
            <a:pPr eaLnBrk="1" hangingPunct="1">
              <a:lnSpc>
                <a:spcPct val="90000"/>
              </a:lnSpc>
              <a:buFont typeface="Wingdings" pitchFamily="2" charset="2"/>
              <a:buChar char="Ø"/>
            </a:pPr>
            <a:r>
              <a:rPr lang="fr-FR" smtClean="0"/>
              <a:t>Problem identification</a:t>
            </a:r>
          </a:p>
          <a:p>
            <a:pPr eaLnBrk="1" hangingPunct="1">
              <a:lnSpc>
                <a:spcPct val="90000"/>
              </a:lnSpc>
              <a:buFont typeface="Wingdings" pitchFamily="2" charset="2"/>
              <a:buChar char="Ø"/>
            </a:pPr>
            <a:r>
              <a:rPr lang="fr-FR" smtClean="0"/>
              <a:t>Reviewing the literature</a:t>
            </a:r>
          </a:p>
          <a:p>
            <a:pPr eaLnBrk="1" hangingPunct="1">
              <a:lnSpc>
                <a:spcPct val="90000"/>
              </a:lnSpc>
              <a:buFont typeface="Wingdings" pitchFamily="2" charset="2"/>
              <a:buChar char="Ø"/>
            </a:pPr>
            <a:r>
              <a:rPr lang="fr-FR" smtClean="0"/>
              <a:t>Collecting data</a:t>
            </a:r>
          </a:p>
          <a:p>
            <a:pPr eaLnBrk="1" hangingPunct="1">
              <a:lnSpc>
                <a:spcPct val="90000"/>
              </a:lnSpc>
              <a:buFont typeface="Wingdings" pitchFamily="2" charset="2"/>
              <a:buChar char="Ø"/>
            </a:pPr>
            <a:r>
              <a:rPr lang="fr-FR" smtClean="0"/>
              <a:t>Analysing data</a:t>
            </a:r>
          </a:p>
          <a:p>
            <a:pPr eaLnBrk="1" hangingPunct="1">
              <a:lnSpc>
                <a:spcPct val="90000"/>
              </a:lnSpc>
              <a:buFont typeface="Wingdings" pitchFamily="2" charset="2"/>
              <a:buChar char="Ø"/>
            </a:pPr>
            <a:r>
              <a:rPr lang="fr-FR" smtClean="0"/>
              <a:t>Drawing conclusions and making generalisations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Grp="1" noChangeArrowheads="1"/>
          </p:cNvSpPr>
          <p:nvPr>
            <p:ph type="title"/>
          </p:nvPr>
        </p:nvSpPr>
        <p:spPr/>
        <p:txBody>
          <a:bodyPr/>
          <a:lstStyle/>
          <a:p>
            <a:pPr eaLnBrk="1" hangingPunct="1"/>
            <a:r>
              <a:rPr lang="fr-FR" sz="3200" smtClean="0">
                <a:solidFill>
                  <a:srgbClr val="FF0000"/>
                </a:solidFill>
              </a:rPr>
              <a:t>1) SOME DEFINITIONS OF RESEARCH</a:t>
            </a:r>
          </a:p>
        </p:txBody>
      </p:sp>
      <p:sp>
        <p:nvSpPr>
          <p:cNvPr id="5123" name="Rectangle 3"/>
          <p:cNvSpPr>
            <a:spLocks noGrp="1" noChangeArrowheads="1"/>
          </p:cNvSpPr>
          <p:nvPr>
            <p:ph type="body" idx="1"/>
          </p:nvPr>
        </p:nvSpPr>
        <p:spPr/>
        <p:txBody>
          <a:bodyPr/>
          <a:lstStyle/>
          <a:p>
            <a:pPr eaLnBrk="1" hangingPunct="1">
              <a:buFont typeface="Wingdings" pitchFamily="2" charset="2"/>
              <a:buNone/>
            </a:pPr>
            <a:r>
              <a:rPr lang="fr-FR" dirty="0" smtClean="0"/>
              <a:t> </a:t>
            </a:r>
          </a:p>
          <a:p>
            <a:pPr eaLnBrk="1" hangingPunct="1"/>
            <a:r>
              <a:rPr lang="fr-FR" dirty="0" smtClean="0"/>
              <a:t> SEARCH FOR KNOWLEDGE</a:t>
            </a:r>
          </a:p>
          <a:p>
            <a:pPr eaLnBrk="1" hangingPunct="1"/>
            <a:r>
              <a:rPr lang="fr-FR" dirty="0" smtClean="0"/>
              <a:t>IT IS A SYSTEMATIC AND SCIENTIFIC SEARCH </a:t>
            </a:r>
            <a:r>
              <a:rPr lang="fr-FR" smtClean="0"/>
              <a:t>FOR PERTINENT/RELEVANT INFORMATION ON A SPECIFIC TOPIC </a:t>
            </a:r>
          </a:p>
          <a:p>
            <a:pPr eaLnBrk="1" hangingPunct="1"/>
            <a:r>
              <a:rPr lang="fr-FR" dirty="0" smtClean="0"/>
              <a:t>A SYSTEMATISED EFFORT TO GAIN NEW KNOWLEDGE; A MOVEMENT FROM THE KNOWN TO THE UNKNOWN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p:txBody>
          <a:bodyPr/>
          <a:lstStyle/>
          <a:p>
            <a:r>
              <a:rPr lang="fr-FR" sz="2800" smtClean="0"/>
              <a:t>QUALITIES OF GOOD RESEARCH ( cont.)</a:t>
            </a:r>
          </a:p>
        </p:txBody>
      </p:sp>
      <p:sp>
        <p:nvSpPr>
          <p:cNvPr id="32771" name="Espace réservé du contenu 2"/>
          <p:cNvSpPr>
            <a:spLocks noGrp="1"/>
          </p:cNvSpPr>
          <p:nvPr>
            <p:ph idx="1"/>
          </p:nvPr>
        </p:nvSpPr>
        <p:spPr/>
        <p:txBody>
          <a:bodyPr/>
          <a:lstStyle/>
          <a:p>
            <a:r>
              <a:rPr lang="en-US" b="1" smtClean="0"/>
              <a:t>-Valid and verifiable</a:t>
            </a:r>
            <a:r>
              <a:rPr lang="en-US" smtClean="0"/>
              <a:t>-this concept implies that whatever you conclude on the basis of</a:t>
            </a:r>
            <a:r>
              <a:rPr lang="en-US" b="1" smtClean="0"/>
              <a:t> </a:t>
            </a:r>
            <a:r>
              <a:rPr lang="en-US" smtClean="0"/>
              <a:t>your findings is correct and can be verified by you and others.</a:t>
            </a:r>
          </a:p>
          <a:p>
            <a:r>
              <a:rPr lang="en-US" b="1" smtClean="0"/>
              <a:t>-Empirical</a:t>
            </a:r>
            <a:r>
              <a:rPr lang="en-US" smtClean="0"/>
              <a:t>-this means that any conclusion drawn are based upon hard evidence gathered from information collected from real life experiences or observations.</a:t>
            </a:r>
            <a:endParaRPr lang="fr-FR"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a:xfrm>
            <a:off x="785813" y="714375"/>
            <a:ext cx="8358187" cy="1143000"/>
          </a:xfrm>
        </p:spPr>
        <p:txBody>
          <a:bodyPr/>
          <a:lstStyle/>
          <a:p>
            <a:r>
              <a:rPr lang="fr-FR" sz="3200" smtClean="0"/>
              <a:t>QUALITIES OF GOOD RESEARCH(cont.)</a:t>
            </a:r>
          </a:p>
        </p:txBody>
      </p:sp>
      <p:sp>
        <p:nvSpPr>
          <p:cNvPr id="33795" name="Espace réservé du contenu 2"/>
          <p:cNvSpPr>
            <a:spLocks noGrp="1"/>
          </p:cNvSpPr>
          <p:nvPr>
            <p:ph idx="1"/>
          </p:nvPr>
        </p:nvSpPr>
        <p:spPr/>
        <p:txBody>
          <a:bodyPr/>
          <a:lstStyle/>
          <a:p>
            <a:r>
              <a:rPr lang="en-US" b="1" smtClean="0"/>
              <a:t>Critical-</a:t>
            </a:r>
            <a:r>
              <a:rPr lang="en-US" smtClean="0"/>
              <a:t>critical scrutiny ( examination) of the procedures used and the methods employed is crucial to a research enquiry. The process of investigation must be foolproof and free from drawbacks. The process adopted and the procedures used must be able to withstand </a:t>
            </a:r>
            <a:r>
              <a:rPr lang="fr-FR" smtClean="0"/>
              <a:t>critical scrutiny.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p:txBody>
          <a:bodyPr/>
          <a:lstStyle/>
          <a:p>
            <a:pPr eaLnBrk="1" hangingPunct="1"/>
            <a:r>
              <a:rPr lang="fr-FR" sz="3200" dirty="0" smtClean="0"/>
              <a:t>      </a:t>
            </a:r>
            <a:r>
              <a:rPr lang="fr-FR" sz="3200" dirty="0" smtClean="0">
                <a:solidFill>
                  <a:srgbClr val="FF0000"/>
                </a:solidFill>
              </a:rPr>
              <a:t>5)THE RESEARCH PROCESS:                   </a:t>
            </a:r>
            <a:br>
              <a:rPr lang="fr-FR" sz="3200" dirty="0" smtClean="0">
                <a:solidFill>
                  <a:srgbClr val="FF0000"/>
                </a:solidFill>
              </a:rPr>
            </a:br>
            <a:r>
              <a:rPr lang="fr-FR" sz="3200" dirty="0" smtClean="0">
                <a:solidFill>
                  <a:srgbClr val="FF0000"/>
                </a:solidFill>
              </a:rPr>
              <a:t>       AN EIGHT – STEP MODEL</a:t>
            </a:r>
          </a:p>
        </p:txBody>
      </p:sp>
      <p:sp>
        <p:nvSpPr>
          <p:cNvPr id="30723" name="Rectangle 3"/>
          <p:cNvSpPr>
            <a:spLocks noGrp="1" noChangeArrowheads="1"/>
          </p:cNvSpPr>
          <p:nvPr>
            <p:ph type="body" idx="1"/>
          </p:nvPr>
        </p:nvSpPr>
        <p:spPr>
          <a:xfrm>
            <a:off x="838200" y="2362200"/>
            <a:ext cx="8091488" cy="3724275"/>
          </a:xfrm>
        </p:spPr>
        <p:txBody>
          <a:bodyPr/>
          <a:lstStyle/>
          <a:p>
            <a:pPr marL="609600" indent="-609600" eaLnBrk="1" hangingPunct="1">
              <a:lnSpc>
                <a:spcPct val="90000"/>
              </a:lnSpc>
              <a:buFont typeface="Wingdings" pitchFamily="2" charset="2"/>
              <a:buNone/>
              <a:defRPr/>
            </a:pPr>
            <a:endParaRPr lang="fr-FR" sz="2400" b="1" dirty="0" smtClean="0">
              <a:solidFill>
                <a:schemeClr val="accent4"/>
              </a:solidFill>
            </a:endParaRPr>
          </a:p>
          <a:p>
            <a:pPr marL="609600" indent="-609600" eaLnBrk="1" hangingPunct="1">
              <a:lnSpc>
                <a:spcPct val="90000"/>
              </a:lnSpc>
              <a:buFont typeface="Wingdings" pitchFamily="2" charset="2"/>
              <a:buNone/>
              <a:defRPr/>
            </a:pPr>
            <a:r>
              <a:rPr lang="fr-FR" sz="2400" b="1" dirty="0" smtClean="0">
                <a:solidFill>
                  <a:schemeClr val="accent4"/>
                </a:solidFill>
              </a:rPr>
              <a:t>A)  </a:t>
            </a:r>
            <a:r>
              <a:rPr lang="fr-FR" sz="3200" b="1" dirty="0" smtClean="0">
                <a:solidFill>
                  <a:srgbClr val="FF0000"/>
                </a:solidFill>
              </a:rPr>
              <a:t>5</a:t>
            </a:r>
            <a:r>
              <a:rPr lang="fr-FR" sz="2400" b="1" dirty="0" smtClean="0">
                <a:solidFill>
                  <a:schemeClr val="accent4"/>
                </a:solidFill>
              </a:rPr>
              <a:t> STEPS IN PLANNING A RESEARCH STUDY</a:t>
            </a:r>
          </a:p>
          <a:p>
            <a:pPr marL="609600" indent="-609600" eaLnBrk="1" hangingPunct="1">
              <a:lnSpc>
                <a:spcPct val="90000"/>
              </a:lnSpc>
              <a:defRPr/>
            </a:pPr>
            <a:r>
              <a:rPr lang="fr-FR" sz="2400" b="1" dirty="0" err="1" smtClean="0">
                <a:solidFill>
                  <a:srgbClr val="00B050"/>
                </a:solidFill>
              </a:rPr>
              <a:t>Step</a:t>
            </a:r>
            <a:r>
              <a:rPr lang="fr-FR" sz="2400" b="1" dirty="0" smtClean="0">
                <a:solidFill>
                  <a:srgbClr val="00B050"/>
                </a:solidFill>
              </a:rPr>
              <a:t> 1</a:t>
            </a:r>
            <a:r>
              <a:rPr lang="fr-FR" sz="2400" dirty="0" smtClean="0"/>
              <a:t>: </a:t>
            </a:r>
            <a:r>
              <a:rPr lang="fr-FR" sz="2400" dirty="0" err="1" smtClean="0"/>
              <a:t>Formulating</a:t>
            </a:r>
            <a:r>
              <a:rPr lang="fr-FR" sz="2400" dirty="0" smtClean="0"/>
              <a:t> a </a:t>
            </a:r>
            <a:r>
              <a:rPr lang="fr-FR" sz="2400" dirty="0" err="1" smtClean="0"/>
              <a:t>research</a:t>
            </a:r>
            <a:r>
              <a:rPr lang="fr-FR" sz="2400" dirty="0" smtClean="0"/>
              <a:t> </a:t>
            </a:r>
            <a:r>
              <a:rPr lang="fr-FR" sz="2400" dirty="0" err="1" smtClean="0"/>
              <a:t>problem</a:t>
            </a:r>
            <a:endParaRPr lang="fr-FR" sz="2400" dirty="0" smtClean="0"/>
          </a:p>
          <a:p>
            <a:pPr marL="609600" indent="-609600" eaLnBrk="1" hangingPunct="1">
              <a:lnSpc>
                <a:spcPct val="90000"/>
              </a:lnSpc>
              <a:defRPr/>
            </a:pPr>
            <a:r>
              <a:rPr lang="fr-FR" sz="2400" b="1" dirty="0" err="1" smtClean="0">
                <a:solidFill>
                  <a:srgbClr val="00B050"/>
                </a:solidFill>
              </a:rPr>
              <a:t>Step</a:t>
            </a:r>
            <a:r>
              <a:rPr lang="fr-FR" sz="2400" b="1" dirty="0" smtClean="0">
                <a:solidFill>
                  <a:srgbClr val="00B050"/>
                </a:solidFill>
              </a:rPr>
              <a:t> 2</a:t>
            </a:r>
            <a:r>
              <a:rPr lang="fr-FR" sz="2400" dirty="0" smtClean="0"/>
              <a:t>: </a:t>
            </a:r>
            <a:r>
              <a:rPr lang="fr-FR" sz="2400" dirty="0" err="1" smtClean="0"/>
              <a:t>Conceptualising</a:t>
            </a:r>
            <a:r>
              <a:rPr lang="fr-FR" sz="2400" dirty="0" smtClean="0"/>
              <a:t> a </a:t>
            </a:r>
            <a:r>
              <a:rPr lang="fr-FR" sz="2400" dirty="0" err="1" smtClean="0"/>
              <a:t>research</a:t>
            </a:r>
            <a:r>
              <a:rPr lang="fr-FR" sz="2400" dirty="0" smtClean="0"/>
              <a:t> design</a:t>
            </a:r>
          </a:p>
          <a:p>
            <a:pPr marL="609600" indent="-609600" eaLnBrk="1" hangingPunct="1">
              <a:lnSpc>
                <a:spcPct val="90000"/>
              </a:lnSpc>
              <a:defRPr/>
            </a:pPr>
            <a:r>
              <a:rPr lang="fr-FR" sz="2400" b="1" dirty="0" err="1" smtClean="0">
                <a:solidFill>
                  <a:srgbClr val="00B050"/>
                </a:solidFill>
              </a:rPr>
              <a:t>Step</a:t>
            </a:r>
            <a:r>
              <a:rPr lang="fr-FR" sz="2400" b="1" dirty="0" smtClean="0">
                <a:solidFill>
                  <a:srgbClr val="00B050"/>
                </a:solidFill>
              </a:rPr>
              <a:t> 3</a:t>
            </a:r>
            <a:r>
              <a:rPr lang="fr-FR" sz="2400" dirty="0" smtClean="0"/>
              <a:t>: </a:t>
            </a:r>
            <a:r>
              <a:rPr lang="fr-FR" sz="2400" dirty="0" err="1" smtClean="0"/>
              <a:t>Constructing</a:t>
            </a:r>
            <a:r>
              <a:rPr lang="fr-FR" sz="2400" dirty="0" smtClean="0"/>
              <a:t> an instrument for data collection</a:t>
            </a:r>
          </a:p>
          <a:p>
            <a:pPr marL="609600" indent="-609600" eaLnBrk="1" hangingPunct="1">
              <a:lnSpc>
                <a:spcPct val="90000"/>
              </a:lnSpc>
              <a:defRPr/>
            </a:pPr>
            <a:r>
              <a:rPr lang="fr-FR" sz="2400" b="1" dirty="0" err="1" smtClean="0">
                <a:solidFill>
                  <a:srgbClr val="00B050"/>
                </a:solidFill>
              </a:rPr>
              <a:t>Step</a:t>
            </a:r>
            <a:r>
              <a:rPr lang="fr-FR" sz="2400" b="1" dirty="0" smtClean="0">
                <a:solidFill>
                  <a:srgbClr val="00B050"/>
                </a:solidFill>
              </a:rPr>
              <a:t> 4</a:t>
            </a:r>
            <a:r>
              <a:rPr lang="fr-FR" sz="2400" dirty="0" smtClean="0"/>
              <a:t>: </a:t>
            </a:r>
            <a:r>
              <a:rPr lang="fr-FR" sz="2400" dirty="0" err="1" smtClean="0"/>
              <a:t>Selecting</a:t>
            </a:r>
            <a:r>
              <a:rPr lang="fr-FR" sz="2400" dirty="0" smtClean="0"/>
              <a:t> a </a:t>
            </a:r>
            <a:r>
              <a:rPr lang="fr-FR" sz="2400" dirty="0" err="1" smtClean="0"/>
              <a:t>sample</a:t>
            </a:r>
            <a:endParaRPr lang="fr-FR" sz="2400" dirty="0" smtClean="0"/>
          </a:p>
          <a:p>
            <a:pPr marL="609600" indent="-609600" eaLnBrk="1" hangingPunct="1">
              <a:lnSpc>
                <a:spcPct val="90000"/>
              </a:lnSpc>
              <a:defRPr/>
            </a:pPr>
            <a:r>
              <a:rPr lang="fr-FR" sz="2400" b="1" dirty="0" err="1" smtClean="0">
                <a:solidFill>
                  <a:srgbClr val="00B050"/>
                </a:solidFill>
              </a:rPr>
              <a:t>Step</a:t>
            </a:r>
            <a:r>
              <a:rPr lang="fr-FR" sz="2400" b="1" dirty="0" smtClean="0">
                <a:solidFill>
                  <a:srgbClr val="00B050"/>
                </a:solidFill>
              </a:rPr>
              <a:t> 5</a:t>
            </a:r>
            <a:r>
              <a:rPr lang="fr-FR" sz="2400" dirty="0" smtClean="0"/>
              <a:t>: </a:t>
            </a:r>
            <a:r>
              <a:rPr lang="fr-FR" sz="2400" dirty="0" err="1" smtClean="0"/>
              <a:t>Writing</a:t>
            </a:r>
            <a:r>
              <a:rPr lang="fr-FR" sz="2400" dirty="0" smtClean="0"/>
              <a:t> a </a:t>
            </a:r>
            <a:r>
              <a:rPr lang="fr-FR" sz="2400" dirty="0" err="1" smtClean="0"/>
              <a:t>research</a:t>
            </a:r>
            <a:r>
              <a:rPr lang="fr-FR" sz="2400" dirty="0" smtClean="0"/>
              <a:t> </a:t>
            </a:r>
            <a:r>
              <a:rPr lang="fr-FR" sz="2400" dirty="0" err="1" smtClean="0"/>
              <a:t>proposal</a:t>
            </a:r>
            <a:endParaRPr lang="fr-FR" sz="2400" dirty="0" smtClean="0"/>
          </a:p>
          <a:p>
            <a:pPr marL="609600" indent="-609600" eaLnBrk="1" hangingPunct="1">
              <a:lnSpc>
                <a:spcPct val="90000"/>
              </a:lnSpc>
              <a:defRPr/>
            </a:pPr>
            <a:endParaRPr lang="fr-FR" sz="2400" dirty="0" smtClean="0"/>
          </a:p>
          <a:p>
            <a:pPr marL="609600" indent="-609600" eaLnBrk="1" hangingPunct="1">
              <a:lnSpc>
                <a:spcPct val="90000"/>
              </a:lnSpc>
              <a:buFont typeface="Wingdings" pitchFamily="2" charset="2"/>
              <a:buNone/>
              <a:defRPr/>
            </a:pPr>
            <a:r>
              <a:rPr lang="fr-FR" sz="2400" dirty="0" smtClean="0"/>
              <a:t>               </a:t>
            </a:r>
          </a:p>
          <a:p>
            <a:pPr marL="609600" indent="-609600" eaLnBrk="1" hangingPunct="1">
              <a:lnSpc>
                <a:spcPct val="90000"/>
              </a:lnSpc>
              <a:buFont typeface="Wingdings" pitchFamily="2" charset="2"/>
              <a:buNone/>
              <a:defRPr/>
            </a:pPr>
            <a:endParaRPr lang="fr-FR" sz="2400" dirty="0" smtClean="0"/>
          </a:p>
          <a:p>
            <a:pPr marL="609600" indent="-609600" eaLnBrk="1" hangingPunct="1">
              <a:lnSpc>
                <a:spcPct val="90000"/>
              </a:lnSpc>
              <a:buFontTx/>
              <a:buChar char="•"/>
              <a:defRPr/>
            </a:pPr>
            <a:endParaRPr lang="fr-FR" sz="2400" dirty="0" smtClean="0"/>
          </a:p>
          <a:p>
            <a:pPr marL="609600" indent="-609600" eaLnBrk="1" hangingPunct="1">
              <a:lnSpc>
                <a:spcPct val="90000"/>
              </a:lnSpc>
              <a:buFont typeface="Wingdings" pitchFamily="2" charset="2"/>
              <a:buNone/>
              <a:defRPr/>
            </a:pPr>
            <a:endParaRPr lang="fr-FR" sz="24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Grp="1" noChangeArrowheads="1"/>
          </p:cNvSpPr>
          <p:nvPr>
            <p:ph type="title"/>
          </p:nvPr>
        </p:nvSpPr>
        <p:spPr/>
        <p:txBody>
          <a:bodyPr/>
          <a:lstStyle/>
          <a:p>
            <a:pPr eaLnBrk="1" hangingPunct="1"/>
            <a:r>
              <a:rPr lang="fr-FR" smtClean="0"/>
              <a:t>THE RESEARCH PROCESS:</a:t>
            </a:r>
          </a:p>
        </p:txBody>
      </p:sp>
      <p:sp>
        <p:nvSpPr>
          <p:cNvPr id="31747" name="Rectangle 3"/>
          <p:cNvSpPr>
            <a:spLocks noGrp="1" noChangeArrowheads="1"/>
          </p:cNvSpPr>
          <p:nvPr>
            <p:ph type="body" idx="1"/>
          </p:nvPr>
        </p:nvSpPr>
        <p:spPr>
          <a:xfrm>
            <a:off x="755650" y="2349500"/>
            <a:ext cx="6756400" cy="3651250"/>
          </a:xfrm>
        </p:spPr>
        <p:txBody>
          <a:bodyPr/>
          <a:lstStyle/>
          <a:p>
            <a:pPr eaLnBrk="1" hangingPunct="1">
              <a:buFont typeface="Wingdings" pitchFamily="2" charset="2"/>
              <a:buNone/>
              <a:defRPr/>
            </a:pPr>
            <a:r>
              <a:rPr lang="fr-FR" sz="2500" b="1" dirty="0" smtClean="0">
                <a:solidFill>
                  <a:schemeClr val="accent4"/>
                </a:solidFill>
              </a:rPr>
              <a:t>B) </a:t>
            </a:r>
            <a:r>
              <a:rPr lang="fr-FR" sz="3600" b="1" dirty="0" smtClean="0">
                <a:solidFill>
                  <a:schemeClr val="accent4"/>
                </a:solidFill>
              </a:rPr>
              <a:t> </a:t>
            </a:r>
            <a:r>
              <a:rPr lang="fr-FR" sz="3600" b="1" dirty="0" smtClean="0">
                <a:solidFill>
                  <a:srgbClr val="FF0000"/>
                </a:solidFill>
              </a:rPr>
              <a:t>3</a:t>
            </a:r>
            <a:r>
              <a:rPr lang="fr-FR" sz="3600" b="1" dirty="0" smtClean="0">
                <a:solidFill>
                  <a:schemeClr val="accent4"/>
                </a:solidFill>
              </a:rPr>
              <a:t> </a:t>
            </a:r>
            <a:r>
              <a:rPr lang="fr-FR" sz="2500" b="1" dirty="0" smtClean="0">
                <a:solidFill>
                  <a:schemeClr val="accent4"/>
                </a:solidFill>
              </a:rPr>
              <a:t>STEPS IN CONDUCTING A STUDY</a:t>
            </a:r>
          </a:p>
          <a:p>
            <a:pPr eaLnBrk="1" hangingPunct="1">
              <a:buFont typeface="Wingdings" pitchFamily="2" charset="2"/>
              <a:buChar char="§"/>
              <a:defRPr/>
            </a:pPr>
            <a:r>
              <a:rPr lang="fr-FR" b="1" dirty="0" err="1" smtClean="0">
                <a:solidFill>
                  <a:srgbClr val="00B050"/>
                </a:solidFill>
              </a:rPr>
              <a:t>Step</a:t>
            </a:r>
            <a:r>
              <a:rPr lang="fr-FR" b="1" dirty="0" smtClean="0">
                <a:solidFill>
                  <a:srgbClr val="00B050"/>
                </a:solidFill>
              </a:rPr>
              <a:t> 6</a:t>
            </a:r>
            <a:r>
              <a:rPr lang="fr-FR" dirty="0" smtClean="0">
                <a:solidFill>
                  <a:schemeClr val="accent4"/>
                </a:solidFill>
              </a:rPr>
              <a:t>: </a:t>
            </a:r>
            <a:r>
              <a:rPr lang="fr-FR" dirty="0" err="1" smtClean="0"/>
              <a:t>Collecting</a:t>
            </a:r>
            <a:r>
              <a:rPr lang="fr-FR" dirty="0" smtClean="0"/>
              <a:t> data</a:t>
            </a:r>
          </a:p>
          <a:p>
            <a:pPr eaLnBrk="1" hangingPunct="1">
              <a:buFont typeface="Wingdings" pitchFamily="2" charset="2"/>
              <a:buChar char="§"/>
              <a:defRPr/>
            </a:pPr>
            <a:r>
              <a:rPr lang="fr-FR" b="1" dirty="0" err="1" smtClean="0">
                <a:solidFill>
                  <a:srgbClr val="00B050"/>
                </a:solidFill>
              </a:rPr>
              <a:t>Step</a:t>
            </a:r>
            <a:r>
              <a:rPr lang="fr-FR" b="1" dirty="0" smtClean="0">
                <a:solidFill>
                  <a:srgbClr val="00B050"/>
                </a:solidFill>
              </a:rPr>
              <a:t> 7</a:t>
            </a:r>
            <a:r>
              <a:rPr lang="fr-FR" dirty="0" smtClean="0">
                <a:solidFill>
                  <a:schemeClr val="accent4"/>
                </a:solidFill>
              </a:rPr>
              <a:t>: </a:t>
            </a:r>
            <a:r>
              <a:rPr lang="fr-FR" dirty="0" err="1" smtClean="0">
                <a:solidFill>
                  <a:schemeClr val="accent4"/>
                </a:solidFill>
              </a:rPr>
              <a:t>Processing</a:t>
            </a:r>
            <a:r>
              <a:rPr lang="fr-FR" dirty="0" smtClean="0">
                <a:solidFill>
                  <a:schemeClr val="accent4"/>
                </a:solidFill>
              </a:rPr>
              <a:t> data</a:t>
            </a:r>
          </a:p>
          <a:p>
            <a:pPr eaLnBrk="1" hangingPunct="1">
              <a:buFont typeface="Wingdings" pitchFamily="2" charset="2"/>
              <a:buChar char="§"/>
              <a:defRPr/>
            </a:pPr>
            <a:r>
              <a:rPr lang="fr-FR" b="1" dirty="0" err="1" smtClean="0">
                <a:solidFill>
                  <a:srgbClr val="00B050"/>
                </a:solidFill>
              </a:rPr>
              <a:t>Step</a:t>
            </a:r>
            <a:r>
              <a:rPr lang="fr-FR" b="1" dirty="0" smtClean="0">
                <a:solidFill>
                  <a:srgbClr val="00B050"/>
                </a:solidFill>
              </a:rPr>
              <a:t> 8</a:t>
            </a:r>
            <a:r>
              <a:rPr lang="fr-FR" dirty="0" smtClean="0">
                <a:solidFill>
                  <a:schemeClr val="accent4"/>
                </a:solidFill>
              </a:rPr>
              <a:t>: </a:t>
            </a:r>
            <a:r>
              <a:rPr lang="fr-FR" dirty="0" err="1" smtClean="0">
                <a:solidFill>
                  <a:schemeClr val="accent4"/>
                </a:solidFill>
              </a:rPr>
              <a:t>Writing</a:t>
            </a:r>
            <a:r>
              <a:rPr lang="fr-FR" dirty="0" smtClean="0">
                <a:solidFill>
                  <a:schemeClr val="accent4"/>
                </a:solidFill>
              </a:rPr>
              <a:t> a </a:t>
            </a:r>
            <a:r>
              <a:rPr lang="fr-FR" dirty="0" err="1" smtClean="0">
                <a:solidFill>
                  <a:schemeClr val="accent4"/>
                </a:solidFill>
              </a:rPr>
              <a:t>research</a:t>
            </a:r>
            <a:r>
              <a:rPr lang="fr-FR" dirty="0" smtClean="0">
                <a:solidFill>
                  <a:schemeClr val="accent4"/>
                </a:solidFill>
              </a:rPr>
              <a:t> report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222222333</a:t>
            </a:r>
            <a:endParaRPr lang="fr-FR" dirty="0"/>
          </a:p>
        </p:txBody>
      </p:sp>
      <p:pic>
        <p:nvPicPr>
          <p:cNvPr id="1026" name="Picture 2"/>
          <p:cNvPicPr>
            <a:picLocks noChangeAspect="1" noChangeArrowheads="1"/>
          </p:cNvPicPr>
          <p:nvPr/>
        </p:nvPicPr>
        <p:blipFill>
          <a:blip r:embed="rId2"/>
          <a:srcRect/>
          <a:stretch>
            <a:fillRect/>
          </a:stretch>
        </p:blipFill>
        <p:spPr bwMode="auto">
          <a:xfrm>
            <a:off x="785786" y="785794"/>
            <a:ext cx="7715272" cy="1214446"/>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srcRect/>
          <a:stretch>
            <a:fillRect/>
          </a:stretch>
        </p:blipFill>
        <p:spPr bwMode="auto">
          <a:xfrm>
            <a:off x="829329" y="2415487"/>
            <a:ext cx="6028687" cy="357189"/>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800060" y="2800572"/>
            <a:ext cx="7486716" cy="428628"/>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772404" y="3229200"/>
            <a:ext cx="8158214" cy="390524"/>
          </a:xfrm>
          <a:prstGeom prst="rect">
            <a:avLst/>
          </a:prstGeom>
          <a:noFill/>
          <a:ln w="9525">
            <a:noFill/>
            <a:miter lim="800000"/>
            <a:headEnd/>
            <a:tailEnd/>
          </a:ln>
          <a:effectLst/>
        </p:spPr>
      </p:pic>
      <p:pic>
        <p:nvPicPr>
          <p:cNvPr id="1030" name="Picture 6">
            <a:hlinkClick r:id="rId6" action="ppaction://hlinkfile"/>
          </p:cNvPr>
          <p:cNvPicPr>
            <a:picLocks noChangeAspect="1" noChangeArrowheads="1"/>
          </p:cNvPicPr>
          <p:nvPr/>
        </p:nvPicPr>
        <p:blipFill>
          <a:blip r:embed="rId7"/>
          <a:srcRect/>
          <a:stretch>
            <a:fillRect/>
          </a:stretch>
        </p:blipFill>
        <p:spPr bwMode="auto">
          <a:xfrm>
            <a:off x="770140" y="3634250"/>
            <a:ext cx="8088140" cy="895348"/>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786918" y="4571625"/>
            <a:ext cx="8072494" cy="829743"/>
          </a:xfrm>
          <a:prstGeom prst="rect">
            <a:avLst/>
          </a:prstGeom>
          <a:noFill/>
          <a:ln w="9525">
            <a:noFill/>
            <a:miter lim="800000"/>
            <a:headEnd/>
            <a:tailEnd/>
          </a:ln>
          <a:effectLst/>
        </p:spPr>
      </p:pic>
      <p:pic>
        <p:nvPicPr>
          <p:cNvPr id="1034" name="Picture 10"/>
          <p:cNvPicPr>
            <a:picLocks noChangeAspect="1" noChangeArrowheads="1"/>
          </p:cNvPicPr>
          <p:nvPr/>
        </p:nvPicPr>
        <p:blipFill>
          <a:blip r:embed="rId9"/>
          <a:srcRect/>
          <a:stretch>
            <a:fillRect/>
          </a:stretch>
        </p:blipFill>
        <p:spPr bwMode="auto">
          <a:xfrm>
            <a:off x="856093" y="5362820"/>
            <a:ext cx="858387" cy="438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95235" name="Picture 3"/>
          <p:cNvPicPr>
            <a:picLocks noChangeAspect="1" noChangeArrowheads="1"/>
          </p:cNvPicPr>
          <p:nvPr/>
        </p:nvPicPr>
        <p:blipFill>
          <a:blip r:embed="rId2"/>
          <a:srcRect/>
          <a:stretch>
            <a:fillRect/>
          </a:stretch>
        </p:blipFill>
        <p:spPr bwMode="auto">
          <a:xfrm>
            <a:off x="987850" y="4999504"/>
            <a:ext cx="7500990" cy="357190"/>
          </a:xfrm>
          <a:prstGeom prst="rect">
            <a:avLst/>
          </a:prstGeom>
          <a:noFill/>
          <a:ln w="9525">
            <a:noFill/>
            <a:miter lim="800000"/>
            <a:headEnd/>
            <a:tailEnd/>
          </a:ln>
          <a:effectLst/>
        </p:spPr>
      </p:pic>
      <p:pic>
        <p:nvPicPr>
          <p:cNvPr id="95237" name="Picture 5"/>
          <p:cNvPicPr>
            <a:picLocks noChangeAspect="1" noChangeArrowheads="1"/>
          </p:cNvPicPr>
          <p:nvPr/>
        </p:nvPicPr>
        <p:blipFill>
          <a:blip r:embed="rId3"/>
          <a:srcRect/>
          <a:stretch>
            <a:fillRect/>
          </a:stretch>
        </p:blipFill>
        <p:spPr bwMode="auto">
          <a:xfrm>
            <a:off x="714347" y="785794"/>
            <a:ext cx="8429653" cy="1066800"/>
          </a:xfrm>
          <a:prstGeom prst="rect">
            <a:avLst/>
          </a:prstGeom>
          <a:noFill/>
          <a:ln w="9525">
            <a:noFill/>
            <a:miter lim="800000"/>
            <a:headEnd/>
            <a:tailEnd/>
          </a:ln>
          <a:effectLst/>
        </p:spPr>
      </p:pic>
      <p:pic>
        <p:nvPicPr>
          <p:cNvPr id="95238" name="Picture 6"/>
          <p:cNvPicPr>
            <a:picLocks noGrp="1" noChangeAspect="1" noChangeArrowheads="1"/>
          </p:cNvPicPr>
          <p:nvPr>
            <p:ph idx="1"/>
          </p:nvPr>
        </p:nvPicPr>
        <p:blipFill>
          <a:blip r:embed="rId4"/>
          <a:srcRect/>
          <a:stretch>
            <a:fillRect/>
          </a:stretch>
        </p:blipFill>
        <p:spPr bwMode="auto">
          <a:xfrm>
            <a:off x="838200" y="2571744"/>
            <a:ext cx="7693025" cy="2464583"/>
          </a:xfrm>
          <a:prstGeom prst="rect">
            <a:avLst/>
          </a:prstGeom>
          <a:noFill/>
          <a:ln w="9525">
            <a:noFill/>
            <a:miter lim="800000"/>
            <a:headEnd/>
            <a:tailEnd/>
          </a:ln>
          <a:effectLst/>
        </p:spPr>
      </p:pic>
      <p:pic>
        <p:nvPicPr>
          <p:cNvPr id="95240" name="Picture 8"/>
          <p:cNvPicPr>
            <a:picLocks noChangeAspect="1" noChangeArrowheads="1"/>
          </p:cNvPicPr>
          <p:nvPr/>
        </p:nvPicPr>
        <p:blipFill>
          <a:blip r:embed="rId5"/>
          <a:srcRect/>
          <a:stretch>
            <a:fillRect/>
          </a:stretch>
        </p:blipFill>
        <p:spPr bwMode="auto">
          <a:xfrm>
            <a:off x="872390" y="5429264"/>
            <a:ext cx="3714776" cy="3571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98306" name="Picture 2"/>
          <p:cNvPicPr>
            <a:picLocks noChangeAspect="1" noChangeArrowheads="1"/>
          </p:cNvPicPr>
          <p:nvPr/>
        </p:nvPicPr>
        <p:blipFill>
          <a:blip r:embed="rId2"/>
          <a:srcRect/>
          <a:stretch>
            <a:fillRect/>
          </a:stretch>
        </p:blipFill>
        <p:spPr bwMode="auto">
          <a:xfrm>
            <a:off x="928662" y="1071546"/>
            <a:ext cx="7643866" cy="714380"/>
          </a:xfrm>
          <a:prstGeom prst="rect">
            <a:avLst/>
          </a:prstGeom>
          <a:noFill/>
          <a:ln w="9525">
            <a:noFill/>
            <a:miter lim="800000"/>
            <a:headEnd/>
            <a:tailEnd/>
          </a:ln>
          <a:effectLst/>
        </p:spPr>
      </p:pic>
      <p:pic>
        <p:nvPicPr>
          <p:cNvPr id="98307" name="Picture 3"/>
          <p:cNvPicPr>
            <a:picLocks noGrp="1" noChangeAspect="1" noChangeArrowheads="1"/>
          </p:cNvPicPr>
          <p:nvPr>
            <p:ph idx="1"/>
          </p:nvPr>
        </p:nvPicPr>
        <p:blipFill>
          <a:blip r:embed="rId3"/>
          <a:srcRect/>
          <a:stretch>
            <a:fillRect/>
          </a:stretch>
        </p:blipFill>
        <p:spPr bwMode="auto">
          <a:xfrm>
            <a:off x="838200" y="2214554"/>
            <a:ext cx="7693025" cy="3643338"/>
          </a:xfrm>
          <a:prstGeom prst="rect">
            <a:avLst/>
          </a:prstGeom>
          <a:noFill/>
          <a:ln w="9525">
            <a:noFill/>
            <a:miter lim="800000"/>
            <a:headEnd/>
            <a:tailEnd/>
          </a:ln>
          <a:effectLst/>
        </p:spPr>
      </p:pic>
      <p:pic>
        <p:nvPicPr>
          <p:cNvPr id="98308" name="Picture 4"/>
          <p:cNvPicPr>
            <a:picLocks noChangeAspect="1" noChangeArrowheads="1"/>
          </p:cNvPicPr>
          <p:nvPr/>
        </p:nvPicPr>
        <p:blipFill>
          <a:blip r:embed="rId4"/>
          <a:srcRect/>
          <a:stretch>
            <a:fillRect/>
          </a:stretch>
        </p:blipFill>
        <p:spPr bwMode="auto">
          <a:xfrm>
            <a:off x="928663" y="5839982"/>
            <a:ext cx="1071569" cy="3472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99330" name="Picture 2"/>
          <p:cNvPicPr>
            <a:picLocks noChangeAspect="1" noChangeArrowheads="1"/>
          </p:cNvPicPr>
          <p:nvPr/>
        </p:nvPicPr>
        <p:blipFill>
          <a:blip r:embed="rId2"/>
          <a:srcRect/>
          <a:stretch>
            <a:fillRect/>
          </a:stretch>
        </p:blipFill>
        <p:spPr bwMode="auto">
          <a:xfrm>
            <a:off x="785786" y="951210"/>
            <a:ext cx="7643866" cy="847725"/>
          </a:xfrm>
          <a:prstGeom prst="rect">
            <a:avLst/>
          </a:prstGeom>
          <a:noFill/>
          <a:ln w="9525">
            <a:noFill/>
            <a:miter lim="800000"/>
            <a:headEnd/>
            <a:tailEnd/>
          </a:ln>
          <a:effectLst/>
        </p:spPr>
      </p:pic>
      <p:pic>
        <p:nvPicPr>
          <p:cNvPr id="99331" name="Picture 3"/>
          <p:cNvPicPr>
            <a:picLocks noGrp="1" noChangeAspect="1" noChangeArrowheads="1"/>
          </p:cNvPicPr>
          <p:nvPr>
            <p:ph idx="1"/>
          </p:nvPr>
        </p:nvPicPr>
        <p:blipFill>
          <a:blip r:embed="rId3"/>
          <a:srcRect/>
          <a:stretch>
            <a:fillRect/>
          </a:stretch>
        </p:blipFill>
        <p:spPr bwMode="auto">
          <a:xfrm>
            <a:off x="838200" y="2393656"/>
            <a:ext cx="7693025" cy="1535410"/>
          </a:xfrm>
          <a:prstGeom prst="rect">
            <a:avLst/>
          </a:prstGeom>
          <a:noFill/>
          <a:ln w="9525">
            <a:noFill/>
            <a:miter lim="800000"/>
            <a:headEnd/>
            <a:tailEnd/>
          </a:ln>
          <a:effectLst/>
        </p:spPr>
      </p:pic>
      <p:pic>
        <p:nvPicPr>
          <p:cNvPr id="99332" name="Picture 4"/>
          <p:cNvPicPr>
            <a:picLocks noChangeAspect="1" noChangeArrowheads="1"/>
          </p:cNvPicPr>
          <p:nvPr/>
        </p:nvPicPr>
        <p:blipFill>
          <a:blip r:embed="rId4"/>
          <a:srcRect/>
          <a:stretch>
            <a:fillRect/>
          </a:stretch>
        </p:blipFill>
        <p:spPr bwMode="auto">
          <a:xfrm>
            <a:off x="786918" y="3970172"/>
            <a:ext cx="7715304" cy="1030464"/>
          </a:xfrm>
          <a:prstGeom prst="rect">
            <a:avLst/>
          </a:prstGeom>
          <a:noFill/>
          <a:ln w="9525">
            <a:noFill/>
            <a:miter lim="800000"/>
            <a:headEnd/>
            <a:tailEnd/>
          </a:ln>
          <a:effectLst/>
        </p:spPr>
      </p:pic>
      <p:pic>
        <p:nvPicPr>
          <p:cNvPr id="99333" name="Picture 5"/>
          <p:cNvPicPr>
            <a:picLocks noChangeAspect="1" noChangeArrowheads="1"/>
          </p:cNvPicPr>
          <p:nvPr/>
        </p:nvPicPr>
        <p:blipFill>
          <a:blip r:embed="rId5"/>
          <a:srcRect/>
          <a:stretch>
            <a:fillRect/>
          </a:stretch>
        </p:blipFill>
        <p:spPr bwMode="auto">
          <a:xfrm>
            <a:off x="857224" y="4573106"/>
            <a:ext cx="7572428" cy="475224"/>
          </a:xfrm>
          <a:prstGeom prst="rect">
            <a:avLst/>
          </a:prstGeom>
          <a:noFill/>
          <a:ln w="9525">
            <a:noFill/>
            <a:miter lim="800000"/>
            <a:headEnd/>
            <a:tailEnd/>
          </a:ln>
          <a:effectLst/>
        </p:spPr>
      </p:pic>
      <p:pic>
        <p:nvPicPr>
          <p:cNvPr id="99335" name="Picture 7"/>
          <p:cNvPicPr>
            <a:picLocks noChangeAspect="1" noChangeArrowheads="1"/>
          </p:cNvPicPr>
          <p:nvPr/>
        </p:nvPicPr>
        <p:blipFill>
          <a:blip r:embed="rId6"/>
          <a:srcRect/>
          <a:stretch>
            <a:fillRect/>
          </a:stretch>
        </p:blipFill>
        <p:spPr bwMode="auto">
          <a:xfrm>
            <a:off x="857224" y="5072074"/>
            <a:ext cx="1000132" cy="285752"/>
          </a:xfrm>
          <a:prstGeom prst="rect">
            <a:avLst/>
          </a:prstGeom>
          <a:noFill/>
          <a:ln w="9525">
            <a:noFill/>
            <a:miter lim="800000"/>
            <a:headEnd/>
            <a:tailEnd/>
          </a:ln>
          <a:effectLst/>
        </p:spPr>
      </p:pic>
      <p:pic>
        <p:nvPicPr>
          <p:cNvPr id="1026" name="Picture 2"/>
          <p:cNvPicPr>
            <a:picLocks noChangeAspect="1" noChangeArrowheads="1"/>
          </p:cNvPicPr>
          <p:nvPr/>
        </p:nvPicPr>
        <p:blipFill>
          <a:blip r:embed="rId7"/>
          <a:srcRect/>
          <a:stretch>
            <a:fillRect/>
          </a:stretch>
        </p:blipFill>
        <p:spPr bwMode="auto">
          <a:xfrm>
            <a:off x="796904" y="5391555"/>
            <a:ext cx="7632748" cy="680651"/>
          </a:xfrm>
          <a:prstGeom prst="rect">
            <a:avLst/>
          </a:prstGeom>
          <a:noFill/>
          <a:ln w="9525">
            <a:noFill/>
            <a:miter lim="800000"/>
            <a:headEnd/>
            <a:tailEnd/>
          </a:ln>
          <a:effectLst/>
        </p:spPr>
      </p:pic>
      <p:pic>
        <p:nvPicPr>
          <p:cNvPr id="1027" name="Picture 3"/>
          <p:cNvPicPr>
            <a:picLocks noChangeAspect="1" noChangeArrowheads="1"/>
          </p:cNvPicPr>
          <p:nvPr/>
        </p:nvPicPr>
        <p:blipFill>
          <a:blip r:embed="rId8"/>
          <a:srcRect/>
          <a:stretch>
            <a:fillRect/>
          </a:stretch>
        </p:blipFill>
        <p:spPr bwMode="auto">
          <a:xfrm>
            <a:off x="778994" y="6172673"/>
            <a:ext cx="2757054" cy="3571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0354" name="Picture 2"/>
          <p:cNvPicPr>
            <a:picLocks noChangeAspect="1" noChangeArrowheads="1"/>
          </p:cNvPicPr>
          <p:nvPr/>
        </p:nvPicPr>
        <p:blipFill>
          <a:blip r:embed="rId2"/>
          <a:srcRect/>
          <a:stretch>
            <a:fillRect/>
          </a:stretch>
        </p:blipFill>
        <p:spPr bwMode="auto">
          <a:xfrm>
            <a:off x="895350" y="950112"/>
            <a:ext cx="7353300" cy="990600"/>
          </a:xfrm>
          <a:prstGeom prst="rect">
            <a:avLst/>
          </a:prstGeom>
          <a:noFill/>
          <a:ln w="9525">
            <a:noFill/>
            <a:miter lim="800000"/>
            <a:headEnd/>
            <a:tailEnd/>
          </a:ln>
          <a:effectLst/>
        </p:spPr>
      </p:pic>
      <p:pic>
        <p:nvPicPr>
          <p:cNvPr id="100355" name="Picture 3"/>
          <p:cNvPicPr>
            <a:picLocks noGrp="1" noChangeAspect="1" noChangeArrowheads="1"/>
          </p:cNvPicPr>
          <p:nvPr>
            <p:ph idx="1"/>
          </p:nvPr>
        </p:nvPicPr>
        <p:blipFill>
          <a:blip r:embed="rId3"/>
          <a:srcRect/>
          <a:stretch>
            <a:fillRect/>
          </a:stretch>
        </p:blipFill>
        <p:spPr bwMode="auto">
          <a:xfrm>
            <a:off x="838200" y="2357430"/>
            <a:ext cx="7693025" cy="3643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1378" name="Picture 2"/>
          <p:cNvPicPr>
            <a:picLocks noChangeAspect="1" noChangeArrowheads="1"/>
          </p:cNvPicPr>
          <p:nvPr/>
        </p:nvPicPr>
        <p:blipFill>
          <a:blip r:embed="rId2"/>
          <a:srcRect/>
          <a:stretch>
            <a:fillRect/>
          </a:stretch>
        </p:blipFill>
        <p:spPr bwMode="auto">
          <a:xfrm>
            <a:off x="857224" y="857232"/>
            <a:ext cx="7858180" cy="990600"/>
          </a:xfrm>
          <a:prstGeom prst="rect">
            <a:avLst/>
          </a:prstGeom>
          <a:noFill/>
          <a:ln w="9525">
            <a:noFill/>
            <a:miter lim="800000"/>
            <a:headEnd/>
            <a:tailEnd/>
          </a:ln>
          <a:effectLst/>
        </p:spPr>
      </p:pic>
      <p:pic>
        <p:nvPicPr>
          <p:cNvPr id="101379" name="Picture 3"/>
          <p:cNvPicPr>
            <a:picLocks noGrp="1" noChangeAspect="1" noChangeArrowheads="1"/>
          </p:cNvPicPr>
          <p:nvPr>
            <p:ph idx="1"/>
          </p:nvPr>
        </p:nvPicPr>
        <p:blipFill>
          <a:blip r:embed="rId3"/>
          <a:srcRect/>
          <a:stretch>
            <a:fillRect/>
          </a:stretch>
        </p:blipFill>
        <p:spPr bwMode="auto">
          <a:xfrm>
            <a:off x="857224" y="2285992"/>
            <a:ext cx="7693025" cy="1928826"/>
          </a:xfrm>
          <a:prstGeom prst="rect">
            <a:avLst/>
          </a:prstGeom>
          <a:noFill/>
          <a:ln w="9525">
            <a:noFill/>
            <a:miter lim="800000"/>
            <a:headEnd/>
            <a:tailEnd/>
          </a:ln>
          <a:effectLst/>
        </p:spPr>
      </p:pic>
      <p:pic>
        <p:nvPicPr>
          <p:cNvPr id="101380" name="Picture 4"/>
          <p:cNvPicPr>
            <a:picLocks noChangeAspect="1" noChangeArrowheads="1"/>
          </p:cNvPicPr>
          <p:nvPr/>
        </p:nvPicPr>
        <p:blipFill>
          <a:blip r:embed="rId4"/>
          <a:srcRect/>
          <a:stretch>
            <a:fillRect/>
          </a:stretch>
        </p:blipFill>
        <p:spPr bwMode="auto">
          <a:xfrm>
            <a:off x="883988" y="4142248"/>
            <a:ext cx="7500990" cy="2071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Grp="1" noChangeArrowheads="1"/>
          </p:cNvSpPr>
          <p:nvPr>
            <p:ph type="title"/>
          </p:nvPr>
        </p:nvSpPr>
        <p:spPr/>
        <p:txBody>
          <a:bodyPr/>
          <a:lstStyle/>
          <a:p>
            <a:pPr eaLnBrk="1" hangingPunct="1"/>
            <a:r>
              <a:rPr lang="fr-FR" smtClean="0"/>
              <a:t>DEFINITION ( cont.)</a:t>
            </a:r>
          </a:p>
        </p:txBody>
      </p:sp>
      <p:sp>
        <p:nvSpPr>
          <p:cNvPr id="6147" name="Rectangle 3"/>
          <p:cNvSpPr>
            <a:spLocks noGrp="1" noChangeArrowheads="1"/>
          </p:cNvSpPr>
          <p:nvPr>
            <p:ph type="body" idx="1"/>
          </p:nvPr>
        </p:nvSpPr>
        <p:spPr/>
        <p:txBody>
          <a:bodyPr/>
          <a:lstStyle/>
          <a:p>
            <a:pPr eaLnBrk="1" hangingPunct="1">
              <a:lnSpc>
                <a:spcPct val="90000"/>
              </a:lnSpc>
            </a:pPr>
            <a:endParaRPr lang="fr-FR" sz="2000" smtClean="0"/>
          </a:p>
          <a:p>
            <a:pPr eaLnBrk="1" hangingPunct="1">
              <a:lnSpc>
                <a:spcPct val="90000"/>
              </a:lnSpc>
            </a:pPr>
            <a:r>
              <a:rPr lang="fr-FR" sz="2000" b="1" smtClean="0"/>
              <a:t>THE WORD RESEARCH </a:t>
            </a:r>
            <a:r>
              <a:rPr lang="fr-FR" sz="2000" smtClean="0"/>
              <a:t>IS COMPOSED OF TWO SYLLABLES, </a:t>
            </a:r>
            <a:r>
              <a:rPr lang="fr-FR" sz="2000" b="1" smtClean="0"/>
              <a:t>RE</a:t>
            </a:r>
            <a:r>
              <a:rPr lang="fr-FR" sz="2000" smtClean="0"/>
              <a:t> AND </a:t>
            </a:r>
            <a:r>
              <a:rPr lang="fr-FR" sz="2000" b="1" smtClean="0"/>
              <a:t>SEARCH</a:t>
            </a:r>
            <a:r>
              <a:rPr lang="fr-FR" sz="2000" smtClean="0"/>
              <a:t>. THE DICTIONARY DEFINES THE FORMER AS A PREFIX MEANING AGAIN, A NEW, OR OVER AGAIN AND THE LATTER AS A VERB MEANING TO EXAMINE CLOSELY AND CAREFULLY, TO TEST AND TRY, OR TO PROBE. TOGETHER THEY FORM A NOUN DESCRIBING A CAREFUL, SYSTEMATIC, PATIENT STUDY AND INVESTIGATION IN SOME FIELD OF KNOWLEDGE, UNDERTAKEN TO ESTABLISH FACTS OR PRINCIPLES.</a:t>
            </a:r>
          </a:p>
          <a:p>
            <a:pPr algn="r" eaLnBrk="1" hangingPunct="1">
              <a:lnSpc>
                <a:spcPct val="90000"/>
              </a:lnSpc>
              <a:buFont typeface="Wingdings" pitchFamily="2" charset="2"/>
              <a:buNone/>
            </a:pPr>
            <a:r>
              <a:rPr lang="fr-FR" sz="2000" smtClean="0"/>
              <a:t> </a:t>
            </a:r>
            <a:r>
              <a:rPr lang="fr-FR" sz="2000" i="1" smtClean="0"/>
              <a:t>( Grinnel 1993: 4 )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2402" name="Picture 2"/>
          <p:cNvPicPr>
            <a:picLocks noChangeAspect="1" noChangeArrowheads="1"/>
          </p:cNvPicPr>
          <p:nvPr/>
        </p:nvPicPr>
        <p:blipFill>
          <a:blip r:embed="rId2"/>
          <a:srcRect/>
          <a:stretch>
            <a:fillRect/>
          </a:stretch>
        </p:blipFill>
        <p:spPr bwMode="auto">
          <a:xfrm>
            <a:off x="928661" y="842111"/>
            <a:ext cx="7124727" cy="1009650"/>
          </a:xfrm>
          <a:prstGeom prst="rect">
            <a:avLst/>
          </a:prstGeom>
          <a:noFill/>
          <a:ln w="9525">
            <a:noFill/>
            <a:miter lim="800000"/>
            <a:headEnd/>
            <a:tailEnd/>
          </a:ln>
          <a:effectLst/>
        </p:spPr>
      </p:pic>
      <p:pic>
        <p:nvPicPr>
          <p:cNvPr id="102403" name="Picture 3"/>
          <p:cNvPicPr>
            <a:picLocks noGrp="1" noChangeAspect="1" noChangeArrowheads="1"/>
          </p:cNvPicPr>
          <p:nvPr>
            <p:ph idx="1"/>
          </p:nvPr>
        </p:nvPicPr>
        <p:blipFill>
          <a:blip r:embed="rId3"/>
          <a:srcRect/>
          <a:stretch>
            <a:fillRect/>
          </a:stretch>
        </p:blipFill>
        <p:spPr bwMode="auto">
          <a:xfrm>
            <a:off x="838200" y="2336724"/>
            <a:ext cx="7693025" cy="3235415"/>
          </a:xfrm>
          <a:prstGeom prst="rect">
            <a:avLst/>
          </a:prstGeom>
          <a:noFill/>
          <a:ln w="9525">
            <a:noFill/>
            <a:miter lim="800000"/>
            <a:headEnd/>
            <a:tailEnd/>
          </a:ln>
          <a:effectLst/>
        </p:spPr>
      </p:pic>
      <p:pic>
        <p:nvPicPr>
          <p:cNvPr id="102404" name="Picture 4"/>
          <p:cNvPicPr>
            <a:picLocks noChangeAspect="1" noChangeArrowheads="1"/>
          </p:cNvPicPr>
          <p:nvPr/>
        </p:nvPicPr>
        <p:blipFill>
          <a:blip r:embed="rId4"/>
          <a:srcRect/>
          <a:stretch>
            <a:fillRect/>
          </a:stretch>
        </p:blipFill>
        <p:spPr bwMode="auto">
          <a:xfrm>
            <a:off x="832081" y="5521401"/>
            <a:ext cx="2025407" cy="336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3426" name="Picture 2"/>
          <p:cNvPicPr>
            <a:picLocks noChangeAspect="1" noChangeArrowheads="1"/>
          </p:cNvPicPr>
          <p:nvPr/>
        </p:nvPicPr>
        <p:blipFill>
          <a:blip r:embed="rId2"/>
          <a:srcRect/>
          <a:stretch>
            <a:fillRect/>
          </a:stretch>
        </p:blipFill>
        <p:spPr bwMode="auto">
          <a:xfrm>
            <a:off x="785786" y="936562"/>
            <a:ext cx="7172327" cy="838200"/>
          </a:xfrm>
          <a:prstGeom prst="rect">
            <a:avLst/>
          </a:prstGeom>
          <a:noFill/>
          <a:ln w="9525">
            <a:noFill/>
            <a:miter lim="800000"/>
            <a:headEnd/>
            <a:tailEnd/>
          </a:ln>
          <a:effectLst/>
        </p:spPr>
      </p:pic>
      <p:pic>
        <p:nvPicPr>
          <p:cNvPr id="103427" name="Picture 3"/>
          <p:cNvPicPr>
            <a:picLocks noGrp="1" noChangeAspect="1" noChangeArrowheads="1"/>
          </p:cNvPicPr>
          <p:nvPr>
            <p:ph idx="1"/>
          </p:nvPr>
        </p:nvPicPr>
        <p:blipFill>
          <a:blip r:embed="rId3"/>
          <a:srcRect/>
          <a:stretch>
            <a:fillRect/>
          </a:stretch>
        </p:blipFill>
        <p:spPr bwMode="auto">
          <a:xfrm>
            <a:off x="838200" y="2371950"/>
            <a:ext cx="8020080" cy="2700124"/>
          </a:xfrm>
          <a:prstGeom prst="rect">
            <a:avLst/>
          </a:prstGeom>
          <a:noFill/>
          <a:ln w="9525">
            <a:noFill/>
            <a:miter lim="800000"/>
            <a:headEnd/>
            <a:tailEnd/>
          </a:ln>
          <a:effectLst/>
        </p:spPr>
      </p:pic>
      <p:pic>
        <p:nvPicPr>
          <p:cNvPr id="103428" name="Picture 4"/>
          <p:cNvPicPr>
            <a:picLocks noChangeAspect="1" noChangeArrowheads="1"/>
          </p:cNvPicPr>
          <p:nvPr/>
        </p:nvPicPr>
        <p:blipFill>
          <a:blip r:embed="rId4"/>
          <a:srcRect/>
          <a:stretch>
            <a:fillRect/>
          </a:stretch>
        </p:blipFill>
        <p:spPr bwMode="auto">
          <a:xfrm>
            <a:off x="1071538" y="4717904"/>
            <a:ext cx="7572428" cy="1501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04450" name="Picture 2"/>
          <p:cNvPicPr>
            <a:picLocks noChangeAspect="1" noChangeArrowheads="1"/>
          </p:cNvPicPr>
          <p:nvPr/>
        </p:nvPicPr>
        <p:blipFill>
          <a:blip r:embed="rId2"/>
          <a:srcRect/>
          <a:stretch>
            <a:fillRect/>
          </a:stretch>
        </p:blipFill>
        <p:spPr bwMode="auto">
          <a:xfrm>
            <a:off x="857225" y="1021550"/>
            <a:ext cx="7715304" cy="847725"/>
          </a:xfrm>
          <a:prstGeom prst="rect">
            <a:avLst/>
          </a:prstGeom>
          <a:noFill/>
          <a:ln w="9525">
            <a:noFill/>
            <a:miter lim="800000"/>
            <a:headEnd/>
            <a:tailEnd/>
          </a:ln>
          <a:effectLst/>
        </p:spPr>
      </p:pic>
      <p:pic>
        <p:nvPicPr>
          <p:cNvPr id="104451" name="Picture 3"/>
          <p:cNvPicPr>
            <a:picLocks noGrp="1" noChangeAspect="1" noChangeArrowheads="1"/>
          </p:cNvPicPr>
          <p:nvPr>
            <p:ph idx="1"/>
          </p:nvPr>
        </p:nvPicPr>
        <p:blipFill>
          <a:blip r:embed="rId3"/>
          <a:srcRect/>
          <a:stretch>
            <a:fillRect/>
          </a:stretch>
        </p:blipFill>
        <p:spPr bwMode="auto">
          <a:xfrm>
            <a:off x="857224" y="2285992"/>
            <a:ext cx="7693025" cy="3357586"/>
          </a:xfrm>
          <a:prstGeom prst="rect">
            <a:avLst/>
          </a:prstGeom>
          <a:noFill/>
          <a:ln w="9525">
            <a:noFill/>
            <a:miter lim="800000"/>
            <a:headEnd/>
            <a:tailEnd/>
          </a:ln>
          <a:effectLst/>
        </p:spPr>
      </p:pic>
      <p:pic>
        <p:nvPicPr>
          <p:cNvPr id="104452" name="Picture 4"/>
          <p:cNvPicPr>
            <a:picLocks noChangeAspect="1" noChangeArrowheads="1"/>
          </p:cNvPicPr>
          <p:nvPr/>
        </p:nvPicPr>
        <p:blipFill>
          <a:blip r:embed="rId4"/>
          <a:srcRect/>
          <a:stretch>
            <a:fillRect/>
          </a:stretch>
        </p:blipFill>
        <p:spPr bwMode="auto">
          <a:xfrm>
            <a:off x="781258" y="5500703"/>
            <a:ext cx="4419994" cy="500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a:spLocks noGrp="1" noChangeArrowheads="1"/>
          </p:cNvSpPr>
          <p:nvPr>
            <p:ph type="title"/>
          </p:nvPr>
        </p:nvSpPr>
        <p:spPr/>
        <p:txBody>
          <a:bodyPr/>
          <a:lstStyle/>
          <a:p>
            <a:pPr eaLnBrk="1" hangingPunct="1"/>
            <a:r>
              <a:rPr lang="fr-FR" sz="3200" smtClean="0">
                <a:solidFill>
                  <a:srgbClr val="FF0000"/>
                </a:solidFill>
              </a:rPr>
              <a:t>6. HOW TO SELECT A RESEARCH PROBLEM</a:t>
            </a:r>
          </a:p>
        </p:txBody>
      </p:sp>
      <p:sp>
        <p:nvSpPr>
          <p:cNvPr id="36867" name="Rectangle 3"/>
          <p:cNvSpPr>
            <a:spLocks noGrp="1" noChangeArrowheads="1"/>
          </p:cNvSpPr>
          <p:nvPr>
            <p:ph type="body" idx="1"/>
          </p:nvPr>
        </p:nvSpPr>
        <p:spPr/>
        <p:txBody>
          <a:bodyPr/>
          <a:lstStyle/>
          <a:p>
            <a:pPr eaLnBrk="1" hangingPunct="1">
              <a:buFont typeface="Wingdings" pitchFamily="2" charset="2"/>
              <a:buNone/>
            </a:pPr>
            <a:r>
              <a:rPr lang="en-AU" dirty="0" smtClean="0">
                <a:cs typeface="Times New Roman" pitchFamily="18" charset="0"/>
              </a:rPr>
              <a:t>An ‘angle’ for your research can come from insights stemming from:</a:t>
            </a:r>
          </a:p>
          <a:p>
            <a:pPr eaLnBrk="1" hangingPunct="1"/>
            <a:endParaRPr lang="en-AU" sz="2400" dirty="0" smtClean="0">
              <a:cs typeface="Times New Roman" pitchFamily="18" charset="0"/>
            </a:endParaRPr>
          </a:p>
          <a:p>
            <a:pPr eaLnBrk="1" hangingPunct="1"/>
            <a:r>
              <a:rPr lang="en-AU" sz="2400" dirty="0" smtClean="0">
                <a:cs typeface="Times New Roman" pitchFamily="18" charset="0"/>
              </a:rPr>
              <a:t>personal experience</a:t>
            </a:r>
          </a:p>
          <a:p>
            <a:pPr eaLnBrk="1" hangingPunct="1"/>
            <a:r>
              <a:rPr lang="en-AU" sz="2400" dirty="0" smtClean="0">
                <a:cs typeface="Times New Roman" pitchFamily="18" charset="0"/>
              </a:rPr>
              <a:t>theory</a:t>
            </a:r>
          </a:p>
          <a:p>
            <a:pPr eaLnBrk="1" hangingPunct="1"/>
            <a:r>
              <a:rPr lang="en-AU" sz="2400" dirty="0" smtClean="0">
                <a:cs typeface="Times New Roman" pitchFamily="18" charset="0"/>
              </a:rPr>
              <a:t>observations </a:t>
            </a:r>
          </a:p>
          <a:p>
            <a:pPr eaLnBrk="1" hangingPunct="1"/>
            <a:r>
              <a:rPr lang="en-AU" sz="2400" dirty="0" smtClean="0">
                <a:cs typeface="Times New Roman" pitchFamily="18" charset="0"/>
              </a:rPr>
              <a:t>contemporary issues </a:t>
            </a:r>
          </a:p>
          <a:p>
            <a:pPr eaLnBrk="1" hangingPunct="1"/>
            <a:r>
              <a:rPr lang="en-AU" sz="2400" dirty="0" smtClean="0">
                <a:cs typeface="Times New Roman" pitchFamily="18" charset="0"/>
              </a:rPr>
              <a:t>engagement with the literature </a:t>
            </a:r>
          </a:p>
          <a:p>
            <a:pPr eaLnBrk="1" hangingPunct="1"/>
            <a:endParaRPr lang="fr-FR" sz="24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762000"/>
            <a:ext cx="7924800" cy="952488"/>
          </a:xfrm>
        </p:spPr>
        <p:txBody>
          <a:bodyPr/>
          <a:lstStyle/>
          <a:p>
            <a:r>
              <a:rPr lang="fr-FR" dirty="0" err="1" smtClean="0">
                <a:solidFill>
                  <a:srgbClr val="FF0000"/>
                </a:solidFill>
              </a:rPr>
              <a:t>What</a:t>
            </a:r>
            <a:r>
              <a:rPr lang="fr-FR" dirty="0" smtClean="0">
                <a:solidFill>
                  <a:srgbClr val="FF0000"/>
                </a:solidFill>
              </a:rPr>
              <a:t> </a:t>
            </a:r>
            <a:r>
              <a:rPr lang="fr-FR" dirty="0" err="1" smtClean="0">
                <a:solidFill>
                  <a:srgbClr val="FF0000"/>
                </a:solidFill>
              </a:rPr>
              <a:t>is</a:t>
            </a:r>
            <a:r>
              <a:rPr lang="fr-FR" dirty="0" smtClean="0">
                <a:solidFill>
                  <a:srgbClr val="FF0000"/>
                </a:solidFill>
              </a:rPr>
              <a:t> a </a:t>
            </a:r>
            <a:r>
              <a:rPr lang="fr-FR" dirty="0" err="1" smtClean="0">
                <a:solidFill>
                  <a:srgbClr val="FF0000"/>
                </a:solidFill>
              </a:rPr>
              <a:t>research</a:t>
            </a:r>
            <a:r>
              <a:rPr lang="fr-FR" dirty="0" smtClean="0">
                <a:solidFill>
                  <a:srgbClr val="FF0000"/>
                </a:solidFill>
              </a:rPr>
              <a:t> </a:t>
            </a:r>
            <a:r>
              <a:rPr lang="fr-FR" dirty="0" err="1" smtClean="0">
                <a:solidFill>
                  <a:srgbClr val="FF0000"/>
                </a:solidFill>
              </a:rPr>
              <a:t>problem</a:t>
            </a:r>
            <a:r>
              <a:rPr lang="fr-FR" dirty="0" smtClean="0">
                <a:solidFill>
                  <a:srgbClr val="FF0000"/>
                </a:solidFill>
              </a:rPr>
              <a:t>?!</a:t>
            </a:r>
            <a:endParaRPr lang="fr-FR" dirty="0">
              <a:solidFill>
                <a:srgbClr val="FF0000"/>
              </a:solidFill>
            </a:endParaRPr>
          </a:p>
        </p:txBody>
      </p:sp>
      <p:sp>
        <p:nvSpPr>
          <p:cNvPr id="3" name="Espace réservé du contenu 2"/>
          <p:cNvSpPr>
            <a:spLocks noGrp="1"/>
          </p:cNvSpPr>
          <p:nvPr>
            <p:ph idx="1"/>
          </p:nvPr>
        </p:nvSpPr>
        <p:spPr>
          <a:xfrm>
            <a:off x="785786" y="2362200"/>
            <a:ext cx="8072494" cy="4210072"/>
          </a:xfrm>
        </p:spPr>
        <p:txBody>
          <a:bodyPr/>
          <a:lstStyle/>
          <a:p>
            <a:pPr algn="just"/>
            <a:r>
              <a:rPr lang="en-US" sz="2400" dirty="0" smtClean="0"/>
              <a:t>A research problem, in general, refers to some difficulty which a researcher experiences in the context of either a </a:t>
            </a:r>
            <a:r>
              <a:rPr lang="en-US" sz="2400" b="1" dirty="0" smtClean="0"/>
              <a:t>theoretical</a:t>
            </a:r>
            <a:r>
              <a:rPr lang="en-US" sz="2400" dirty="0" smtClean="0"/>
              <a:t> or </a:t>
            </a:r>
            <a:r>
              <a:rPr lang="en-US" sz="2400" b="1" dirty="0" smtClean="0"/>
              <a:t>practical </a:t>
            </a:r>
            <a:r>
              <a:rPr lang="en-US" sz="2400" dirty="0" smtClean="0"/>
              <a:t>situation and wants to obtain a solution for the same. The research problem undertaken for study must be carefully selected. The task is a difficult one, although it may not appear to be so. Help may be taken from a research guide in this connection. Nevertheless, every researcher must find out his own salvation for research problems cannot be</a:t>
            </a:r>
          </a:p>
          <a:p>
            <a:pPr algn="just">
              <a:buNone/>
            </a:pPr>
            <a:r>
              <a:rPr lang="fr-FR" sz="2400" dirty="0" smtClean="0"/>
              <a:t>     </a:t>
            </a:r>
            <a:r>
              <a:rPr lang="fr-FR" sz="2400" dirty="0" err="1" smtClean="0"/>
              <a:t>borrowed</a:t>
            </a:r>
            <a:r>
              <a:rPr lang="fr-FR" sz="2400" dirty="0" smtClean="0"/>
              <a:t>.</a:t>
            </a:r>
            <a:endParaRPr lang="fr-FR"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AutoShape 2"/>
          <p:cNvSpPr>
            <a:spLocks noGrp="1" noChangeArrowheads="1"/>
          </p:cNvSpPr>
          <p:nvPr>
            <p:ph type="title"/>
          </p:nvPr>
        </p:nvSpPr>
        <p:spPr>
          <a:xfrm>
            <a:off x="762000" y="762000"/>
            <a:ext cx="7924800" cy="881063"/>
          </a:xfrm>
        </p:spPr>
        <p:txBody>
          <a:bodyPr/>
          <a:lstStyle/>
          <a:p>
            <a:pPr eaLnBrk="1" hangingPunct="1"/>
            <a:r>
              <a:rPr lang="en-US" sz="3200" b="0" dirty="0" smtClean="0">
                <a:solidFill>
                  <a:srgbClr val="FF0000"/>
                </a:solidFill>
              </a:rPr>
              <a:t>Why are research questions important?</a:t>
            </a:r>
            <a:endParaRPr lang="fr-FR" sz="3200" b="0" dirty="0" smtClean="0">
              <a:solidFill>
                <a:srgbClr val="FF0000"/>
              </a:solidFill>
            </a:endParaRPr>
          </a:p>
        </p:txBody>
      </p:sp>
      <p:sp>
        <p:nvSpPr>
          <p:cNvPr id="40963" name="Rectangle 3"/>
          <p:cNvSpPr>
            <a:spLocks noGrp="1" noChangeArrowheads="1"/>
          </p:cNvSpPr>
          <p:nvPr>
            <p:ph type="body" idx="1"/>
          </p:nvPr>
        </p:nvSpPr>
        <p:spPr/>
        <p:txBody>
          <a:bodyPr/>
          <a:lstStyle/>
          <a:p>
            <a:pPr eaLnBrk="1" hangingPunct="1">
              <a:buFont typeface="Wingdings" pitchFamily="2" charset="2"/>
              <a:buNone/>
            </a:pPr>
            <a:r>
              <a:rPr lang="en-US" dirty="0" smtClean="0"/>
              <a:t>  </a:t>
            </a:r>
          </a:p>
          <a:p>
            <a:pPr eaLnBrk="1" hangingPunct="1">
              <a:buFont typeface="Wingdings" pitchFamily="2" charset="2"/>
              <a:buNone/>
            </a:pPr>
            <a:r>
              <a:rPr lang="en-US" dirty="0" smtClean="0"/>
              <a:t>  “Well-crafted questions guide the systematic planning of research.  Formulating your questions precisely enables you to design a study with a good chance of answering them.”</a:t>
            </a:r>
          </a:p>
          <a:p>
            <a:pPr eaLnBrk="1" hangingPunct="1">
              <a:buFont typeface="Wingdings" pitchFamily="2" charset="2"/>
              <a:buNone/>
            </a:pPr>
            <a:r>
              <a:rPr lang="en-US" dirty="0" smtClean="0"/>
              <a:t>			    -- </a:t>
            </a:r>
            <a:r>
              <a:rPr lang="en-US" sz="2000" dirty="0" smtClean="0"/>
              <a:t>Light, Singer, Willett, </a:t>
            </a:r>
            <a:r>
              <a:rPr lang="en-US" sz="2000" u="sng" dirty="0" smtClean="0"/>
              <a:t>By Design</a:t>
            </a:r>
            <a:r>
              <a:rPr lang="en-US" sz="2000" dirty="0" smtClean="0"/>
              <a:t> (1990)</a:t>
            </a:r>
          </a:p>
          <a:p>
            <a:pPr eaLnBrk="1" hangingPunct="1"/>
            <a:endParaRPr lang="fr-FR"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STATEMENT OF PROBLEM</a:t>
            </a:r>
            <a:endParaRPr lang="fr-FR" dirty="0"/>
          </a:p>
        </p:txBody>
      </p:sp>
      <p:sp>
        <p:nvSpPr>
          <p:cNvPr id="3" name="Espace réservé du contenu 2"/>
          <p:cNvSpPr>
            <a:spLocks noGrp="1"/>
          </p:cNvSpPr>
          <p:nvPr>
            <p:ph idx="1"/>
          </p:nvPr>
        </p:nvSpPr>
        <p:spPr>
          <a:xfrm>
            <a:off x="838200" y="2285992"/>
            <a:ext cx="8020080" cy="4210072"/>
          </a:xfrm>
        </p:spPr>
        <p:txBody>
          <a:bodyPr/>
          <a:lstStyle/>
          <a:p>
            <a:pPr algn="just"/>
            <a:r>
              <a:rPr lang="en-US" sz="2000" dirty="0" smtClean="0"/>
              <a:t>After selecting a problem, it should be stated carefully by the researcher to delimit his task and isolate a specific problem before he can proceed with active planning of the study. This type of decision is culminated in the problem statement.</a:t>
            </a:r>
          </a:p>
          <a:p>
            <a:pPr algn="just"/>
            <a:r>
              <a:rPr lang="en-US" sz="2000" dirty="0" err="1" smtClean="0"/>
              <a:t>Kerlinger</a:t>
            </a:r>
            <a:r>
              <a:rPr lang="en-US" sz="2000" dirty="0" smtClean="0"/>
              <a:t> </a:t>
            </a:r>
            <a:r>
              <a:rPr lang="fr-FR" sz="2000" dirty="0" smtClean="0"/>
              <a:t>(1964) h</a:t>
            </a:r>
            <a:r>
              <a:rPr lang="en-US" sz="2000" dirty="0" smtClean="0"/>
              <a:t>as identified three criteria of good Problem Statements.</a:t>
            </a:r>
          </a:p>
          <a:p>
            <a:pPr algn="just">
              <a:buNone/>
            </a:pPr>
            <a:r>
              <a:rPr lang="en-US" sz="2000" dirty="0" smtClean="0"/>
              <a:t>  1. A problem should be concerned with relation between two or more variables. (</a:t>
            </a:r>
            <a:r>
              <a:rPr lang="en-US" sz="2000" dirty="0" err="1" smtClean="0"/>
              <a:t>eg</a:t>
            </a:r>
            <a:r>
              <a:rPr lang="en-US" sz="2000" dirty="0" smtClean="0"/>
              <a:t>, </a:t>
            </a:r>
            <a:r>
              <a:rPr lang="en-US" sz="2000" err="1" smtClean="0"/>
              <a:t>age</a:t>
            </a:r>
            <a:r>
              <a:rPr lang="en-US" sz="2000" smtClean="0"/>
              <a:t>, sex </a:t>
            </a:r>
            <a:r>
              <a:rPr lang="en-US" sz="2000" dirty="0" smtClean="0"/>
              <a:t>. . . .etc)</a:t>
            </a:r>
          </a:p>
          <a:p>
            <a:pPr algn="just">
              <a:buNone/>
            </a:pPr>
            <a:r>
              <a:rPr lang="en-US" sz="2000" dirty="0" smtClean="0"/>
              <a:t>  2. It should be stated “clearly and unambiguously in question form.</a:t>
            </a:r>
          </a:p>
          <a:p>
            <a:pPr algn="just">
              <a:buNone/>
            </a:pPr>
            <a:r>
              <a:rPr lang="en-US" sz="2000" dirty="0" smtClean="0"/>
              <a:t>  3. It should be amenable to empirical testing.</a:t>
            </a:r>
            <a:endParaRPr lang="fr-FR" sz="2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Grp="1" noChangeArrowheads="1"/>
          </p:cNvSpPr>
          <p:nvPr>
            <p:ph type="title"/>
          </p:nvPr>
        </p:nvSpPr>
        <p:spPr/>
        <p:txBody>
          <a:bodyPr/>
          <a:lstStyle/>
          <a:p>
            <a:pPr algn="ctr" eaLnBrk="1" hangingPunct="1"/>
            <a:r>
              <a:rPr lang="fr-FR" sz="3200" dirty="0" smtClean="0">
                <a:solidFill>
                  <a:srgbClr val="FF0000"/>
                </a:solidFill>
              </a:rPr>
              <a:t>7. </a:t>
            </a:r>
            <a:r>
              <a:rPr lang="fr-FR" sz="3200" dirty="0" err="1" smtClean="0">
                <a:solidFill>
                  <a:srgbClr val="FF0000"/>
                </a:solidFill>
              </a:rPr>
              <a:t>Considerations</a:t>
            </a:r>
            <a:r>
              <a:rPr lang="fr-FR" sz="3200" dirty="0" smtClean="0">
                <a:solidFill>
                  <a:srgbClr val="FF0000"/>
                </a:solidFill>
              </a:rPr>
              <a:t> in </a:t>
            </a:r>
            <a:r>
              <a:rPr lang="fr-FR" sz="3200" dirty="0" err="1" smtClean="0">
                <a:solidFill>
                  <a:srgbClr val="FF0000"/>
                </a:solidFill>
              </a:rPr>
              <a:t>selecting</a:t>
            </a:r>
            <a:r>
              <a:rPr lang="fr-FR" sz="3200" dirty="0" smtClean="0">
                <a:solidFill>
                  <a:srgbClr val="FF0000"/>
                </a:solidFill>
              </a:rPr>
              <a:t>  a good </a:t>
            </a:r>
            <a:r>
              <a:rPr lang="fr-FR" sz="3200" dirty="0" err="1" smtClean="0">
                <a:solidFill>
                  <a:srgbClr val="FF0000"/>
                </a:solidFill>
              </a:rPr>
              <a:t>research</a:t>
            </a:r>
            <a:r>
              <a:rPr lang="fr-FR" sz="3200" dirty="0" smtClean="0">
                <a:solidFill>
                  <a:srgbClr val="FF0000"/>
                </a:solidFill>
              </a:rPr>
              <a:t> </a:t>
            </a:r>
            <a:r>
              <a:rPr lang="fr-FR" sz="3200" dirty="0" err="1" smtClean="0">
                <a:solidFill>
                  <a:srgbClr val="FF0000"/>
                </a:solidFill>
              </a:rPr>
              <a:t>problem</a:t>
            </a:r>
            <a:endParaRPr lang="fr-FR" sz="3200" dirty="0" smtClean="0">
              <a:solidFill>
                <a:srgbClr val="FF0000"/>
              </a:solidFill>
            </a:endParaRPr>
          </a:p>
        </p:txBody>
      </p:sp>
      <p:sp>
        <p:nvSpPr>
          <p:cNvPr id="37891" name="Rectangle 3"/>
          <p:cNvSpPr>
            <a:spLocks noGrp="1" noChangeArrowheads="1"/>
          </p:cNvSpPr>
          <p:nvPr>
            <p:ph type="body" idx="1"/>
          </p:nvPr>
        </p:nvSpPr>
        <p:spPr>
          <a:xfrm>
            <a:off x="838200" y="2362200"/>
            <a:ext cx="8091488" cy="4495800"/>
          </a:xfrm>
        </p:spPr>
        <p:txBody>
          <a:bodyPr/>
          <a:lstStyle/>
          <a:p>
            <a:r>
              <a:rPr lang="en-US" sz="2600" b="1" dirty="0" smtClean="0"/>
              <a:t>1.Interest: </a:t>
            </a:r>
            <a:r>
              <a:rPr lang="en-US" sz="2600" dirty="0" smtClean="0"/>
              <a:t>a research </a:t>
            </a:r>
            <a:r>
              <a:rPr lang="en-US" sz="2600" dirty="0" err="1" smtClean="0"/>
              <a:t>endeavour</a:t>
            </a:r>
            <a:r>
              <a:rPr lang="en-US" sz="2600" dirty="0" smtClean="0"/>
              <a:t> (</a:t>
            </a:r>
            <a:r>
              <a:rPr lang="en-US" sz="2600" i="1" dirty="0" smtClean="0"/>
              <a:t>attempt</a:t>
            </a:r>
            <a:r>
              <a:rPr lang="en-US" sz="2600" dirty="0" smtClean="0"/>
              <a:t>) is usually time consuming, and involves hard work and possibly unforeseen problems. One should select topic of great interest to sustain the required motivation.</a:t>
            </a:r>
          </a:p>
          <a:p>
            <a:r>
              <a:rPr lang="en-US" sz="2600" dirty="0" smtClean="0"/>
              <a:t>2. </a:t>
            </a:r>
            <a:r>
              <a:rPr lang="en-US" sz="2600" b="1" dirty="0" smtClean="0"/>
              <a:t>Magnitude(manageability): </a:t>
            </a:r>
            <a:r>
              <a:rPr lang="en-US" sz="2600" dirty="0" smtClean="0"/>
              <a:t>It is extremely important to select a topic that you can manage within the time and resources at your disposal. Narrow the topic down to something </a:t>
            </a:r>
            <a:r>
              <a:rPr lang="fr-FR" sz="2600" dirty="0" err="1" smtClean="0"/>
              <a:t>manageable</a:t>
            </a:r>
            <a:r>
              <a:rPr lang="fr-FR" sz="2600" dirty="0" smtClean="0"/>
              <a:t>, </a:t>
            </a:r>
            <a:r>
              <a:rPr lang="fr-FR" sz="2600" dirty="0" err="1" smtClean="0"/>
              <a:t>specific</a:t>
            </a:r>
            <a:r>
              <a:rPr lang="fr-FR" sz="2600" dirty="0" smtClean="0"/>
              <a:t> and </a:t>
            </a:r>
            <a:r>
              <a:rPr lang="fr-FR" sz="2600" dirty="0" err="1" smtClean="0"/>
              <a:t>clear</a:t>
            </a:r>
            <a:r>
              <a:rPr lang="fr-FR" sz="2600" dirty="0" smtClean="0"/>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re 1"/>
          <p:cNvSpPr>
            <a:spLocks noGrp="1"/>
          </p:cNvSpPr>
          <p:nvPr>
            <p:ph type="title"/>
          </p:nvPr>
        </p:nvSpPr>
        <p:spPr/>
        <p:txBody>
          <a:bodyPr/>
          <a:lstStyle/>
          <a:p>
            <a:endParaRPr lang="fr-FR" smtClean="0"/>
          </a:p>
        </p:txBody>
      </p:sp>
      <p:sp>
        <p:nvSpPr>
          <p:cNvPr id="38915" name="Espace réservé du contenu 2"/>
          <p:cNvSpPr>
            <a:spLocks noGrp="1"/>
          </p:cNvSpPr>
          <p:nvPr>
            <p:ph idx="1"/>
          </p:nvPr>
        </p:nvSpPr>
        <p:spPr>
          <a:xfrm>
            <a:off x="785786" y="2285992"/>
            <a:ext cx="8358214" cy="4572008"/>
          </a:xfrm>
        </p:spPr>
        <p:txBody>
          <a:bodyPr/>
          <a:lstStyle/>
          <a:p>
            <a:r>
              <a:rPr lang="en-US" b="1" dirty="0" smtClean="0"/>
              <a:t>3.Measurement of concepts</a:t>
            </a:r>
            <a:r>
              <a:rPr lang="en-US" dirty="0" smtClean="0"/>
              <a:t>: Make sure that you are clear about the indicators and measurement of concepts (if used) in your study. Do not use in your research problem concepts that you are not sure how to measure.</a:t>
            </a:r>
          </a:p>
          <a:p>
            <a:r>
              <a:rPr lang="en-US" dirty="0" smtClean="0"/>
              <a:t>4. </a:t>
            </a:r>
            <a:r>
              <a:rPr lang="en-US" b="1" dirty="0" smtClean="0"/>
              <a:t>Level of expertise: </a:t>
            </a:r>
            <a:r>
              <a:rPr lang="en-US" dirty="0" smtClean="0"/>
              <a:t>Make sure that you have adequate level of expertise (</a:t>
            </a:r>
            <a:r>
              <a:rPr lang="en-US" i="1" dirty="0" smtClean="0"/>
              <a:t>know how /                knowledge</a:t>
            </a:r>
            <a:r>
              <a:rPr lang="en-US" dirty="0" smtClean="0"/>
              <a:t>)  for</a:t>
            </a:r>
            <a:r>
              <a:rPr lang="en-US" b="1" dirty="0" smtClean="0"/>
              <a:t> </a:t>
            </a:r>
            <a:r>
              <a:rPr lang="en-US" dirty="0" smtClean="0"/>
              <a:t>the task you are proposing since you need to do the work yourself.</a:t>
            </a:r>
            <a:endParaRPr lang="fr-FR"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re 1"/>
          <p:cNvSpPr>
            <a:spLocks noGrp="1"/>
          </p:cNvSpPr>
          <p:nvPr>
            <p:ph type="title"/>
          </p:nvPr>
        </p:nvSpPr>
        <p:spPr/>
        <p:txBody>
          <a:bodyPr/>
          <a:lstStyle/>
          <a:p>
            <a:endParaRPr lang="fr-FR" smtClean="0"/>
          </a:p>
        </p:txBody>
      </p:sp>
      <p:sp>
        <p:nvSpPr>
          <p:cNvPr id="39939" name="Espace réservé du contenu 2"/>
          <p:cNvSpPr>
            <a:spLocks noGrp="1"/>
          </p:cNvSpPr>
          <p:nvPr>
            <p:ph idx="1"/>
          </p:nvPr>
        </p:nvSpPr>
        <p:spPr>
          <a:xfrm>
            <a:off x="785813" y="2214563"/>
            <a:ext cx="8143875" cy="4295775"/>
          </a:xfrm>
        </p:spPr>
        <p:txBody>
          <a:bodyPr/>
          <a:lstStyle/>
          <a:p>
            <a:r>
              <a:rPr lang="en-US" sz="2400" b="1" dirty="0" smtClean="0"/>
              <a:t>5.Relevance</a:t>
            </a:r>
            <a:r>
              <a:rPr lang="en-US" sz="2400" dirty="0" smtClean="0"/>
              <a:t>: Ensure that your study adds to the existing body of</a:t>
            </a:r>
            <a:r>
              <a:rPr lang="en-US" sz="2400" b="1" dirty="0" smtClean="0"/>
              <a:t> </a:t>
            </a:r>
            <a:r>
              <a:rPr lang="en-US" sz="2400" dirty="0" smtClean="0"/>
              <a:t>knowledge, bridges current gaps and is useful in policy formulation. This will help you to sustain interest in the study.</a:t>
            </a:r>
          </a:p>
          <a:p>
            <a:r>
              <a:rPr lang="en-US" sz="2400" dirty="0" smtClean="0"/>
              <a:t>6. </a:t>
            </a:r>
            <a:r>
              <a:rPr lang="en-US" sz="2400" b="1" dirty="0" smtClean="0"/>
              <a:t>Availability of data: </a:t>
            </a:r>
            <a:r>
              <a:rPr lang="en-US" sz="2400" dirty="0" smtClean="0"/>
              <a:t>Before finalizing the topic, make sure that data are </a:t>
            </a:r>
            <a:r>
              <a:rPr lang="fr-FR" sz="2400" dirty="0" err="1" smtClean="0"/>
              <a:t>available</a:t>
            </a:r>
            <a:r>
              <a:rPr lang="fr-FR" sz="2400" dirty="0" smtClean="0"/>
              <a:t>.</a:t>
            </a:r>
          </a:p>
          <a:p>
            <a:r>
              <a:rPr lang="en-US" sz="2400" dirty="0" smtClean="0"/>
              <a:t>7. </a:t>
            </a:r>
            <a:r>
              <a:rPr lang="en-US" sz="2400" b="1" dirty="0" smtClean="0"/>
              <a:t>Ethical issues: </a:t>
            </a:r>
            <a:r>
              <a:rPr lang="en-US" sz="2400" dirty="0" smtClean="0"/>
              <a:t>How ethical issues can affect the study population and how ethical problems can be overcome should be thoroughly examined at the problem </a:t>
            </a:r>
            <a:r>
              <a:rPr lang="fr-FR" sz="2400" dirty="0" err="1" smtClean="0"/>
              <a:t>formulating</a:t>
            </a:r>
            <a:r>
              <a:rPr lang="fr-FR" sz="2400" dirty="0" smtClean="0"/>
              <a:t> stage.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p:txBody>
          <a:bodyPr/>
          <a:lstStyle/>
          <a:p>
            <a:pPr eaLnBrk="1" hangingPunct="1"/>
            <a:r>
              <a:rPr lang="fr-FR" smtClean="0">
                <a:solidFill>
                  <a:srgbClr val="FF0000"/>
                </a:solidFill>
              </a:rPr>
              <a:t>2) SOME TERMINOLOGIES</a:t>
            </a:r>
          </a:p>
        </p:txBody>
      </p:sp>
      <p:sp>
        <p:nvSpPr>
          <p:cNvPr id="7171" name="Rectangle 3"/>
          <p:cNvSpPr>
            <a:spLocks noGrp="1" noChangeArrowheads="1"/>
          </p:cNvSpPr>
          <p:nvPr>
            <p:ph type="body" idx="1"/>
          </p:nvPr>
        </p:nvSpPr>
        <p:spPr/>
        <p:txBody>
          <a:bodyPr/>
          <a:lstStyle/>
          <a:p>
            <a:pPr eaLnBrk="1" hangingPunct="1"/>
            <a:r>
              <a:rPr lang="en-US" b="1" i="1" smtClean="0"/>
              <a:t>Methodology </a:t>
            </a:r>
            <a:r>
              <a:rPr lang="en-US" i="1" smtClean="0"/>
              <a:t>– refers to the methods, techniques, and procedures that are employed in implementing your research plan (design)</a:t>
            </a:r>
          </a:p>
          <a:p>
            <a:pPr eaLnBrk="1" hangingPunct="1">
              <a:buFont typeface="Wingdings" pitchFamily="2" charset="2"/>
              <a:buNone/>
            </a:pPr>
            <a:endParaRPr lang="fr-FR"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p:cNvSpPr>
            <a:spLocks noGrp="1" noChangeArrowheads="1"/>
          </p:cNvSpPr>
          <p:nvPr>
            <p:ph type="title"/>
          </p:nvPr>
        </p:nvSpPr>
        <p:spPr/>
        <p:txBody>
          <a:bodyPr/>
          <a:lstStyle/>
          <a:p>
            <a:pPr eaLnBrk="1" hangingPunct="1"/>
            <a:r>
              <a:rPr lang="fr-FR" dirty="0" smtClean="0">
                <a:solidFill>
                  <a:srgbClr val="FF0000"/>
                </a:solidFill>
              </a:rPr>
              <a:t>8.The </a:t>
            </a:r>
            <a:r>
              <a:rPr lang="fr-FR" dirty="0" err="1" smtClean="0">
                <a:solidFill>
                  <a:srgbClr val="FF0000"/>
                </a:solidFill>
              </a:rPr>
              <a:t>Foundation</a:t>
            </a:r>
            <a:r>
              <a:rPr lang="fr-FR" dirty="0" smtClean="0">
                <a:solidFill>
                  <a:srgbClr val="FF0000"/>
                </a:solidFill>
              </a:rPr>
              <a:t> of </a:t>
            </a:r>
            <a:r>
              <a:rPr lang="fr-FR" dirty="0" err="1" smtClean="0">
                <a:solidFill>
                  <a:srgbClr val="FF0000"/>
                </a:solidFill>
              </a:rPr>
              <a:t>Hypotheses</a:t>
            </a:r>
            <a:endParaRPr lang="fr-FR" dirty="0" smtClean="0">
              <a:solidFill>
                <a:srgbClr val="FF0000"/>
              </a:solidFill>
            </a:endParaRPr>
          </a:p>
        </p:txBody>
      </p:sp>
      <p:sp>
        <p:nvSpPr>
          <p:cNvPr id="41987" name="Rectangle 3"/>
          <p:cNvSpPr>
            <a:spLocks noGrp="1" noChangeArrowheads="1"/>
          </p:cNvSpPr>
          <p:nvPr>
            <p:ph type="body" idx="1"/>
          </p:nvPr>
        </p:nvSpPr>
        <p:spPr/>
        <p:txBody>
          <a:bodyPr/>
          <a:lstStyle/>
          <a:p>
            <a:pPr algn="just"/>
            <a:r>
              <a:rPr lang="en-US" sz="2400" dirty="0" smtClean="0"/>
              <a:t>The second step in the research process of social study is to formulate hypotheses. The hypothesis is a tentative solution of a problem. The research activities are planned to verify the hypothesis and not to find out the solution of the problem or to seek an answer of a question. It is very essential to a research worker to understand the meaning and nature of hypothesis. The researcher always plan or formulate a hypothesis in the beginning of the problem.</a:t>
            </a:r>
            <a:endParaRPr lang="en-AU" sz="2400" dirty="0" smtClean="0">
              <a:cs typeface="Times New Roman" pitchFamily="18" charset="0"/>
            </a:endParaRPr>
          </a:p>
          <a:p>
            <a:pPr eaLnBrk="1" hangingPunct="1"/>
            <a:endParaRPr lang="en-AU" sz="1800" dirty="0" smtClean="0">
              <a:cs typeface="Times New Roman" pitchFamily="18" charset="0"/>
            </a:endParaRPr>
          </a:p>
          <a:p>
            <a:pPr eaLnBrk="1" hangingPunct="1"/>
            <a:endParaRPr lang="fr-FR" sz="18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MEANING OF HYPOTHESIS</a:t>
            </a:r>
            <a:endParaRPr lang="fr-FR" dirty="0"/>
          </a:p>
        </p:txBody>
      </p:sp>
      <p:sp>
        <p:nvSpPr>
          <p:cNvPr id="3" name="Espace réservé du contenu 2"/>
          <p:cNvSpPr>
            <a:spLocks noGrp="1"/>
          </p:cNvSpPr>
          <p:nvPr>
            <p:ph idx="1"/>
          </p:nvPr>
        </p:nvSpPr>
        <p:spPr>
          <a:xfrm>
            <a:off x="838200" y="2285992"/>
            <a:ext cx="8305800" cy="4572008"/>
          </a:xfrm>
        </p:spPr>
        <p:txBody>
          <a:bodyPr/>
          <a:lstStyle/>
          <a:p>
            <a:r>
              <a:rPr lang="en-US" dirty="0" smtClean="0"/>
              <a:t>The word hypothesis is made up of two Greek roots : </a:t>
            </a:r>
            <a:r>
              <a:rPr lang="fr-FR" dirty="0" smtClean="0"/>
              <a:t>Hypo + </a:t>
            </a:r>
            <a:r>
              <a:rPr lang="fr-FR" dirty="0" err="1" smtClean="0"/>
              <a:t>thesis</a:t>
            </a:r>
            <a:r>
              <a:rPr lang="fr-FR" dirty="0" smtClean="0"/>
              <a:t> = </a:t>
            </a:r>
            <a:r>
              <a:rPr lang="fr-FR" dirty="0" err="1" smtClean="0"/>
              <a:t>Hypothesis</a:t>
            </a:r>
            <a:endParaRPr lang="fr-FR" dirty="0" smtClean="0"/>
          </a:p>
          <a:p>
            <a:r>
              <a:rPr lang="en-US" dirty="0" smtClean="0"/>
              <a:t>‘Hypo’ means tentative or subject to the verification and ‘Thesis’ means statement about solution </a:t>
            </a:r>
            <a:r>
              <a:rPr lang="fr-FR" dirty="0" smtClean="0"/>
              <a:t>of a </a:t>
            </a:r>
            <a:r>
              <a:rPr lang="fr-FR" dirty="0" err="1" smtClean="0"/>
              <a:t>problem</a:t>
            </a:r>
            <a:r>
              <a:rPr lang="fr-FR" dirty="0" smtClean="0"/>
              <a:t>.</a:t>
            </a:r>
          </a:p>
          <a:p>
            <a:r>
              <a:rPr lang="en-US" dirty="0" smtClean="0"/>
              <a:t>The world meaning of the term hypothesis is a tentative statement about the solution of the problem. Hypothesis offers a solution of the problem that is to be verified empirically and based on </a:t>
            </a:r>
            <a:r>
              <a:rPr lang="fr-FR" dirty="0" err="1" smtClean="0"/>
              <a:t>some</a:t>
            </a:r>
            <a:r>
              <a:rPr lang="fr-FR" dirty="0" smtClean="0"/>
              <a:t> </a:t>
            </a:r>
            <a:r>
              <a:rPr lang="fr-FR" dirty="0" err="1" smtClean="0"/>
              <a:t>rationale</a:t>
            </a:r>
            <a:r>
              <a:rPr lang="fr-FR" dirty="0" smtClean="0"/>
              <a:t>.</a:t>
            </a:r>
            <a:endParaRPr lang="en-AU" dirty="0" smtClean="0">
              <a:cs typeface="Times New Roman" pitchFamily="18" charset="0"/>
            </a:endParaRPr>
          </a:p>
          <a:p>
            <a:pPr eaLnBrk="1" hangingPunct="1"/>
            <a:endParaRPr lang="en-AU" dirty="0" smtClean="0">
              <a:cs typeface="Times New Roman" pitchFamily="18" charset="0"/>
            </a:endParaRPr>
          </a:p>
          <a:p>
            <a:endParaRPr lang="fr-F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eaLnBrk="1" hangingPunct="1"/>
            <a:r>
              <a:rPr lang="en-AU" dirty="0" smtClean="0">
                <a:cs typeface="Times New Roman" pitchFamily="18" charset="0"/>
              </a:rPr>
              <a:t>Hypotheses are designed to express relationships between variables. If this is the nature of your question, a hypothesis can add to your research </a:t>
            </a:r>
          </a:p>
          <a:p>
            <a:pPr eaLnBrk="1" hangingPunct="1"/>
            <a:r>
              <a:rPr lang="en-AU" dirty="0" smtClean="0">
                <a:cs typeface="Times New Roman" pitchFamily="18" charset="0"/>
              </a:rPr>
              <a:t>If your question is more descriptive or explorative, generating a hypothesis may not be appropriate</a:t>
            </a:r>
          </a:p>
          <a:p>
            <a:endParaRPr lang="fr-F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0000"/>
                </a:solidFill>
              </a:rPr>
              <a:t>9.The formulation of objectives:</a:t>
            </a:r>
            <a:endParaRPr lang="fr-FR" dirty="0">
              <a:solidFill>
                <a:srgbClr val="FF0000"/>
              </a:solidFill>
            </a:endParaRPr>
          </a:p>
        </p:txBody>
      </p:sp>
      <p:sp>
        <p:nvSpPr>
          <p:cNvPr id="3" name="Espace réservé du contenu 2"/>
          <p:cNvSpPr>
            <a:spLocks noGrp="1"/>
          </p:cNvSpPr>
          <p:nvPr>
            <p:ph idx="1"/>
          </p:nvPr>
        </p:nvSpPr>
        <p:spPr>
          <a:xfrm>
            <a:off x="838200" y="2143116"/>
            <a:ext cx="8305800" cy="4714884"/>
          </a:xfrm>
        </p:spPr>
        <p:txBody>
          <a:bodyPr/>
          <a:lstStyle/>
          <a:p>
            <a:pPr algn="just">
              <a:buNone/>
            </a:pPr>
            <a:r>
              <a:rPr lang="en-US" dirty="0" smtClean="0"/>
              <a:t>    </a:t>
            </a:r>
            <a:r>
              <a:rPr lang="en-US" b="1" dirty="0" smtClean="0"/>
              <a:t>Objectives </a:t>
            </a:r>
            <a:r>
              <a:rPr lang="en-US" dirty="0" smtClean="0"/>
              <a:t>are the goals you set out to attain in your study.</a:t>
            </a:r>
          </a:p>
          <a:p>
            <a:pPr algn="just"/>
            <a:r>
              <a:rPr lang="en-US" dirty="0" smtClean="0"/>
              <a:t>-They inform a reader what you want to attain through the study.</a:t>
            </a:r>
          </a:p>
          <a:p>
            <a:pPr algn="just"/>
            <a:r>
              <a:rPr lang="en-US" dirty="0" smtClean="0"/>
              <a:t>-It is extremely important to word them clearly and specifically.</a:t>
            </a:r>
          </a:p>
          <a:p>
            <a:pPr algn="just"/>
            <a:r>
              <a:rPr lang="en-US" dirty="0" smtClean="0"/>
              <a:t>Objectives should be listed under two headings:</a:t>
            </a:r>
          </a:p>
          <a:p>
            <a:pPr algn="just">
              <a:buNone/>
            </a:pPr>
            <a:r>
              <a:rPr lang="fr-FR" dirty="0" smtClean="0"/>
              <a:t>    </a:t>
            </a:r>
            <a:r>
              <a:rPr lang="fr-FR" b="1" dirty="0" smtClean="0"/>
              <a:t>a) main objectives </a:t>
            </a:r>
            <a:r>
              <a:rPr lang="fr-FR" dirty="0" smtClean="0"/>
              <a:t>( </a:t>
            </a:r>
            <a:r>
              <a:rPr lang="fr-FR" dirty="0" err="1" smtClean="0"/>
              <a:t>aims</a:t>
            </a:r>
            <a:r>
              <a:rPr lang="fr-FR" dirty="0" smtClean="0"/>
              <a:t>);</a:t>
            </a:r>
          </a:p>
          <a:p>
            <a:pPr algn="just">
              <a:buNone/>
            </a:pPr>
            <a:r>
              <a:rPr lang="fr-FR" dirty="0" smtClean="0"/>
              <a:t>    </a:t>
            </a:r>
            <a:r>
              <a:rPr lang="fr-FR" b="1" dirty="0" smtClean="0"/>
              <a:t>b) </a:t>
            </a:r>
            <a:r>
              <a:rPr lang="fr-FR" b="1" dirty="0" err="1" smtClean="0"/>
              <a:t>sub</a:t>
            </a:r>
            <a:r>
              <a:rPr lang="fr-FR" b="1" dirty="0" smtClean="0"/>
              <a:t>-objectives</a:t>
            </a:r>
            <a:r>
              <a:rPr lang="fr-FR" dirty="0" smtClean="0"/>
              <a:t>.</a:t>
            </a:r>
            <a:endParaRPr lang="fr-F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838200" y="2362200"/>
            <a:ext cx="8020080" cy="3995758"/>
          </a:xfrm>
        </p:spPr>
        <p:txBody>
          <a:bodyPr/>
          <a:lstStyle/>
          <a:p>
            <a:r>
              <a:rPr lang="en-US" b="1" dirty="0" smtClean="0"/>
              <a:t>The </a:t>
            </a:r>
            <a:r>
              <a:rPr lang="en-US" b="1" i="1" dirty="0" smtClean="0"/>
              <a:t>main objective </a:t>
            </a:r>
            <a:r>
              <a:rPr lang="en-US" i="1" dirty="0" smtClean="0"/>
              <a:t>is an overall statement of the thrust of your study.</a:t>
            </a:r>
          </a:p>
          <a:p>
            <a:r>
              <a:rPr lang="en-US" dirty="0" smtClean="0"/>
              <a:t>It is also a statement of the main associations and relationships that you seek to </a:t>
            </a:r>
            <a:r>
              <a:rPr lang="fr-FR" dirty="0" err="1" smtClean="0"/>
              <a:t>discover</a:t>
            </a:r>
            <a:r>
              <a:rPr lang="fr-FR" dirty="0" smtClean="0"/>
              <a:t> or </a:t>
            </a:r>
            <a:r>
              <a:rPr lang="fr-FR" dirty="0" err="1" smtClean="0"/>
              <a:t>establish</a:t>
            </a:r>
            <a:r>
              <a:rPr lang="fr-FR" dirty="0" smtClean="0"/>
              <a:t>.</a:t>
            </a:r>
          </a:p>
          <a:p>
            <a:r>
              <a:rPr lang="en-US" b="1" dirty="0" smtClean="0"/>
              <a:t>The </a:t>
            </a:r>
            <a:r>
              <a:rPr lang="en-US" b="1" i="1" dirty="0" smtClean="0"/>
              <a:t>sub-objectives </a:t>
            </a:r>
            <a:r>
              <a:rPr lang="en-US" i="1" dirty="0" smtClean="0"/>
              <a:t>are the specific aspects of the topic that you want to investigate </a:t>
            </a:r>
            <a:r>
              <a:rPr lang="en-US" dirty="0" smtClean="0"/>
              <a:t>within the main framework of your study.</a:t>
            </a:r>
            <a:endParaRPr lang="fr-F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The research objectives</a:t>
            </a:r>
            <a:endParaRPr lang="fr-FR" dirty="0"/>
          </a:p>
        </p:txBody>
      </p:sp>
      <p:sp>
        <p:nvSpPr>
          <p:cNvPr id="3" name="Espace réservé du contenu 2"/>
          <p:cNvSpPr>
            <a:spLocks noGrp="1"/>
          </p:cNvSpPr>
          <p:nvPr>
            <p:ph idx="1"/>
          </p:nvPr>
        </p:nvSpPr>
        <p:spPr>
          <a:xfrm>
            <a:off x="838200" y="2404730"/>
            <a:ext cx="7693025" cy="4167542"/>
          </a:xfrm>
        </p:spPr>
        <p:txBody>
          <a:bodyPr/>
          <a:lstStyle/>
          <a:p>
            <a:r>
              <a:rPr lang="en-US" dirty="0" smtClean="0"/>
              <a:t>-They should be numerically listed.</a:t>
            </a:r>
          </a:p>
          <a:p>
            <a:r>
              <a:rPr lang="en-US" dirty="0" smtClean="0"/>
              <a:t>-Wording should clearly, completely and specifically communicate to your readers your intention.</a:t>
            </a:r>
          </a:p>
          <a:p>
            <a:r>
              <a:rPr lang="en-US" dirty="0" smtClean="0"/>
              <a:t>-Each objective should contain only one aspect of the Study.</a:t>
            </a:r>
          </a:p>
          <a:p>
            <a:r>
              <a:rPr lang="en-US" dirty="0" smtClean="0"/>
              <a:t>-Use action oriented words or verbs when writing objectives.</a:t>
            </a:r>
            <a:endParaRPr lang="fr-F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a:buNone/>
            </a:pPr>
            <a:r>
              <a:rPr lang="en-US" dirty="0" smtClean="0"/>
              <a:t>The objectives should start with words such as:</a:t>
            </a:r>
          </a:p>
          <a:p>
            <a:r>
              <a:rPr lang="fr-FR" dirty="0" smtClean="0"/>
              <a:t>‘to </a:t>
            </a:r>
            <a:r>
              <a:rPr lang="fr-FR" dirty="0" err="1" smtClean="0"/>
              <a:t>determine</a:t>
            </a:r>
            <a:r>
              <a:rPr lang="fr-FR" dirty="0" smtClean="0"/>
              <a:t>’, ‘to </a:t>
            </a:r>
            <a:r>
              <a:rPr lang="fr-FR" dirty="0" err="1" smtClean="0"/>
              <a:t>find</a:t>
            </a:r>
            <a:r>
              <a:rPr lang="fr-FR" dirty="0" smtClean="0"/>
              <a:t> out’,‘to </a:t>
            </a:r>
            <a:r>
              <a:rPr lang="fr-FR" dirty="0" err="1" smtClean="0"/>
              <a:t>ascertain</a:t>
            </a:r>
            <a:r>
              <a:rPr lang="fr-FR" dirty="0" smtClean="0"/>
              <a:t>’,</a:t>
            </a:r>
          </a:p>
          <a:p>
            <a:pPr>
              <a:buNone/>
            </a:pPr>
            <a:r>
              <a:rPr lang="fr-FR" dirty="0" smtClean="0"/>
              <a:t>   ‘to </a:t>
            </a:r>
            <a:r>
              <a:rPr lang="fr-FR" dirty="0" err="1" smtClean="0"/>
              <a:t>measure</a:t>
            </a:r>
            <a:r>
              <a:rPr lang="fr-FR" dirty="0" smtClean="0"/>
              <a:t>’,‘to explore’ etc.</a:t>
            </a:r>
          </a:p>
          <a:p>
            <a:r>
              <a:rPr lang="en-US" dirty="0" smtClean="0"/>
              <a:t>The wording of objectives determines the type of research (</a:t>
            </a:r>
            <a:r>
              <a:rPr lang="en-US" i="1" dirty="0" smtClean="0"/>
              <a:t>descriptive, </a:t>
            </a:r>
            <a:r>
              <a:rPr lang="en-US" i="1" dirty="0" err="1" smtClean="0"/>
              <a:t>correlational</a:t>
            </a:r>
            <a:endParaRPr lang="en-US" i="1" dirty="0" smtClean="0"/>
          </a:p>
          <a:p>
            <a:pPr>
              <a:buNone/>
            </a:pPr>
            <a:r>
              <a:rPr lang="en-US" i="1" dirty="0" smtClean="0"/>
              <a:t>   and experimental</a:t>
            </a:r>
            <a:r>
              <a:rPr lang="en-US" dirty="0" smtClean="0"/>
              <a:t>) and the type of research design you need to adopt to achieve them.</a:t>
            </a:r>
            <a:endParaRPr lang="fr-FR"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Examples</a:t>
            </a:r>
            <a:endParaRPr lang="fr-FR" dirty="0"/>
          </a:p>
        </p:txBody>
      </p:sp>
      <p:sp>
        <p:nvSpPr>
          <p:cNvPr id="3" name="Espace réservé du contenu 2"/>
          <p:cNvSpPr>
            <a:spLocks noGrp="1"/>
          </p:cNvSpPr>
          <p:nvPr>
            <p:ph idx="1"/>
          </p:nvPr>
        </p:nvSpPr>
        <p:spPr>
          <a:xfrm>
            <a:off x="838200" y="2362200"/>
            <a:ext cx="8305800" cy="4495800"/>
          </a:xfrm>
        </p:spPr>
        <p:txBody>
          <a:bodyPr/>
          <a:lstStyle/>
          <a:p>
            <a:pPr>
              <a:buNone/>
            </a:pPr>
            <a:r>
              <a:rPr lang="fr-FR" sz="2300" b="1" dirty="0" smtClean="0"/>
              <a:t>  Descriptive </a:t>
            </a:r>
            <a:r>
              <a:rPr lang="fr-FR" sz="2300" b="1" dirty="0" err="1" smtClean="0"/>
              <a:t>studies</a:t>
            </a:r>
            <a:r>
              <a:rPr lang="fr-FR" sz="2300" dirty="0" smtClean="0"/>
              <a:t>:</a:t>
            </a:r>
          </a:p>
          <a:p>
            <a:r>
              <a:rPr lang="en-US" sz="2300" i="1" dirty="0" smtClean="0"/>
              <a:t>-</a:t>
            </a:r>
            <a:r>
              <a:rPr lang="en-US" sz="2300" b="1" i="1" dirty="0" smtClean="0"/>
              <a:t>To describe </a:t>
            </a:r>
            <a:r>
              <a:rPr lang="en-US" sz="2300" i="1" dirty="0" smtClean="0"/>
              <a:t>the types of incentives provides by Hotel XYZ to employees in Algeria.</a:t>
            </a:r>
          </a:p>
          <a:p>
            <a:r>
              <a:rPr lang="en-US" sz="2300" i="1" dirty="0" smtClean="0"/>
              <a:t>-</a:t>
            </a:r>
            <a:r>
              <a:rPr lang="en-US" sz="2300" b="1" i="1" dirty="0" smtClean="0"/>
              <a:t>To find out</a:t>
            </a:r>
            <a:r>
              <a:rPr lang="en-US" sz="2300" i="1" dirty="0" smtClean="0"/>
              <a:t> the opinion of the employees about the medical facilities provided by five </a:t>
            </a:r>
            <a:r>
              <a:rPr lang="fr-FR" sz="2300" i="1" dirty="0" smtClean="0"/>
              <a:t>star </a:t>
            </a:r>
            <a:r>
              <a:rPr lang="fr-FR" sz="2300" i="1" dirty="0" err="1" smtClean="0"/>
              <a:t>hotels</a:t>
            </a:r>
            <a:r>
              <a:rPr lang="fr-FR" sz="2300" i="1" dirty="0" smtClean="0"/>
              <a:t> in </a:t>
            </a:r>
            <a:r>
              <a:rPr lang="fr-FR" sz="2300" i="1" dirty="0" err="1" smtClean="0"/>
              <a:t>Algeria</a:t>
            </a:r>
            <a:r>
              <a:rPr lang="fr-FR" sz="2300" i="1" dirty="0" smtClean="0"/>
              <a:t>.</a:t>
            </a:r>
          </a:p>
          <a:p>
            <a:pPr>
              <a:buNone/>
            </a:pPr>
            <a:endParaRPr lang="fr-FR" sz="2300" i="1" dirty="0" smtClean="0"/>
          </a:p>
          <a:p>
            <a:pPr>
              <a:buNone/>
            </a:pPr>
            <a:r>
              <a:rPr lang="fr-FR" sz="2300" dirty="0" smtClean="0"/>
              <a:t>  </a:t>
            </a:r>
            <a:r>
              <a:rPr lang="fr-FR" sz="2300" b="1" dirty="0" err="1" smtClean="0"/>
              <a:t>Correlatinal</a:t>
            </a:r>
            <a:r>
              <a:rPr lang="fr-FR" sz="2300" b="1" dirty="0" smtClean="0"/>
              <a:t> </a:t>
            </a:r>
            <a:r>
              <a:rPr lang="fr-FR" sz="2300" b="1" dirty="0" err="1" smtClean="0"/>
              <a:t>studies</a:t>
            </a:r>
            <a:r>
              <a:rPr lang="fr-FR" sz="2300" dirty="0" smtClean="0"/>
              <a:t>:</a:t>
            </a:r>
          </a:p>
          <a:p>
            <a:r>
              <a:rPr lang="en-US" sz="2300" dirty="0" smtClean="0"/>
              <a:t>-</a:t>
            </a:r>
            <a:r>
              <a:rPr lang="en-US" sz="2300" b="1" i="1" dirty="0" smtClean="0"/>
              <a:t>To ascertain </a:t>
            </a:r>
            <a:r>
              <a:rPr lang="en-US" sz="2300" i="1" dirty="0" smtClean="0"/>
              <a:t>the impact of training on employee retention.</a:t>
            </a:r>
          </a:p>
          <a:p>
            <a:r>
              <a:rPr lang="en-US" sz="2300" i="1" dirty="0" smtClean="0"/>
              <a:t>-</a:t>
            </a:r>
            <a:r>
              <a:rPr lang="en-US" sz="2300" b="1" i="1" dirty="0" smtClean="0"/>
              <a:t>To compare </a:t>
            </a:r>
            <a:r>
              <a:rPr lang="en-US" sz="2300" i="1" dirty="0" smtClean="0"/>
              <a:t>the </a:t>
            </a:r>
            <a:r>
              <a:rPr lang="en-US" sz="2300" i="1" dirty="0" err="1" smtClean="0"/>
              <a:t>effectivenesss</a:t>
            </a:r>
            <a:r>
              <a:rPr lang="en-US" sz="2300" i="1" dirty="0" smtClean="0"/>
              <a:t> of different </a:t>
            </a:r>
            <a:r>
              <a:rPr lang="ar-DZ" sz="2300" i="1" dirty="0" smtClean="0"/>
              <a:t> </a:t>
            </a:r>
            <a:r>
              <a:rPr lang="en-US" sz="2300" i="1" dirty="0" smtClean="0"/>
              <a:t>loyalty </a:t>
            </a:r>
            <a:r>
              <a:rPr lang="en-US" sz="2300" i="1" dirty="0" err="1" smtClean="0"/>
              <a:t>programmes</a:t>
            </a:r>
            <a:r>
              <a:rPr lang="en-US" sz="2300" i="1" dirty="0" smtClean="0"/>
              <a:t> on repeat clientele</a:t>
            </a:r>
            <a:r>
              <a:rPr lang="en-US" sz="2000" i="1" dirty="0" smtClean="0"/>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a:buNone/>
            </a:pPr>
            <a:r>
              <a:rPr lang="fr-FR" b="1" dirty="0" err="1" smtClean="0"/>
              <a:t>Hypothesis</a:t>
            </a:r>
            <a:r>
              <a:rPr lang="fr-FR" b="1" dirty="0" smtClean="0"/>
              <a:t> –</a:t>
            </a:r>
            <a:r>
              <a:rPr lang="fr-FR" b="1" dirty="0" err="1" smtClean="0"/>
              <a:t>testing</a:t>
            </a:r>
            <a:r>
              <a:rPr lang="fr-FR" b="1" dirty="0" smtClean="0"/>
              <a:t> </a:t>
            </a:r>
            <a:r>
              <a:rPr lang="fr-FR" b="1" dirty="0" err="1" smtClean="0"/>
              <a:t>studies</a:t>
            </a:r>
            <a:r>
              <a:rPr lang="fr-FR" dirty="0" smtClean="0"/>
              <a:t>:</a:t>
            </a:r>
          </a:p>
          <a:p>
            <a:r>
              <a:rPr lang="en-US" i="1" dirty="0" smtClean="0"/>
              <a:t>-</a:t>
            </a:r>
            <a:r>
              <a:rPr lang="en-US" b="1" i="1" dirty="0" smtClean="0"/>
              <a:t>To ascertain </a:t>
            </a:r>
            <a:r>
              <a:rPr lang="en-US" i="1" dirty="0" smtClean="0"/>
              <a:t>if an increase in working hours will increase the incidence of </a:t>
            </a:r>
            <a:r>
              <a:rPr lang="fr-FR" i="1" dirty="0" err="1" smtClean="0"/>
              <a:t>drug</a:t>
            </a:r>
            <a:r>
              <a:rPr lang="fr-FR" i="1" dirty="0" smtClean="0"/>
              <a:t>/</a:t>
            </a:r>
            <a:r>
              <a:rPr lang="fr-FR" i="1" dirty="0" err="1" smtClean="0"/>
              <a:t>alchohol</a:t>
            </a:r>
            <a:r>
              <a:rPr lang="fr-FR" i="1" dirty="0" smtClean="0"/>
              <a:t> abuse.</a:t>
            </a:r>
          </a:p>
          <a:p>
            <a:r>
              <a:rPr lang="en-US" i="1" dirty="0" smtClean="0"/>
              <a:t>-</a:t>
            </a:r>
            <a:r>
              <a:rPr lang="en-US" b="1" i="1" dirty="0" smtClean="0"/>
              <a:t>To demonstrate </a:t>
            </a:r>
            <a:r>
              <a:rPr lang="en-US" i="1" dirty="0" smtClean="0"/>
              <a:t>that the provision of company accommodation to employees in Algiers hotels will reduce staff turnover.</a:t>
            </a:r>
            <a:endParaRPr lang="fr-FR" dirty="0" smtClean="0"/>
          </a:p>
          <a:p>
            <a:endParaRPr lang="fr-F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p:cNvSpPr>
            <a:spLocks noGrp="1" noChangeArrowheads="1"/>
          </p:cNvSpPr>
          <p:nvPr>
            <p:ph type="title"/>
          </p:nvPr>
        </p:nvSpPr>
        <p:spPr>
          <a:xfrm>
            <a:off x="857250" y="642938"/>
            <a:ext cx="7924800" cy="1143000"/>
          </a:xfrm>
        </p:spPr>
        <p:txBody>
          <a:bodyPr/>
          <a:lstStyle/>
          <a:p>
            <a:pPr eaLnBrk="1" hangingPunct="1"/>
            <a:r>
              <a:rPr lang="fr-FR" sz="3200" dirty="0" smtClean="0">
                <a:solidFill>
                  <a:srgbClr val="FF0000"/>
                </a:solidFill>
              </a:rPr>
              <a:t>10.WHAT IS A LITERATURE REVIEW?</a:t>
            </a:r>
          </a:p>
        </p:txBody>
      </p:sp>
      <p:sp>
        <p:nvSpPr>
          <p:cNvPr id="59395" name="Rectangle 3"/>
          <p:cNvSpPr>
            <a:spLocks noGrp="1" noChangeArrowheads="1"/>
          </p:cNvSpPr>
          <p:nvPr>
            <p:ph type="body" idx="1"/>
          </p:nvPr>
        </p:nvSpPr>
        <p:spPr>
          <a:xfrm>
            <a:off x="838200" y="2362200"/>
            <a:ext cx="8020080" cy="4495800"/>
          </a:xfrm>
        </p:spPr>
        <p:txBody>
          <a:bodyPr/>
          <a:lstStyle/>
          <a:p>
            <a:pPr algn="just" eaLnBrk="1" hangingPunct="1">
              <a:buNone/>
            </a:pPr>
            <a:r>
              <a:rPr lang="en-US" dirty="0" smtClean="0"/>
              <a:t>The phrase ‘</a:t>
            </a:r>
            <a:r>
              <a:rPr lang="en-US" b="1" dirty="0" smtClean="0"/>
              <a:t>review of literature</a:t>
            </a:r>
            <a:r>
              <a:rPr lang="en-US" dirty="0" smtClean="0"/>
              <a:t>’ consists of two words: Review and Literature.</a:t>
            </a:r>
          </a:p>
          <a:p>
            <a:pPr algn="just"/>
            <a:r>
              <a:rPr lang="fr-FR" dirty="0" smtClean="0"/>
              <a:t>The </a:t>
            </a:r>
            <a:r>
              <a:rPr lang="fr-FR" dirty="0" err="1" smtClean="0"/>
              <a:t>word</a:t>
            </a:r>
            <a:r>
              <a:rPr lang="fr-FR" dirty="0" smtClean="0"/>
              <a:t> ‘</a:t>
            </a:r>
            <a:r>
              <a:rPr lang="fr-FR" dirty="0" err="1" smtClean="0"/>
              <a:t>l</a:t>
            </a:r>
            <a:r>
              <a:rPr lang="fr-FR" b="1" dirty="0" err="1" smtClean="0"/>
              <a:t>iterature</a:t>
            </a:r>
            <a:r>
              <a:rPr lang="fr-FR" dirty="0" smtClean="0"/>
              <a:t>’ </a:t>
            </a:r>
            <a:r>
              <a:rPr lang="en-US" dirty="0" smtClean="0"/>
              <a:t>in research methodology refers to the knowledge of a particular area of investigation of any discipline which includes theoretical, practical and its research </a:t>
            </a:r>
            <a:r>
              <a:rPr lang="fr-FR" dirty="0" err="1" smtClean="0"/>
              <a:t>studies</a:t>
            </a:r>
            <a:r>
              <a:rPr lang="fr-FR" dirty="0" smtClean="0"/>
              <a:t>.</a:t>
            </a:r>
          </a:p>
          <a:p>
            <a:pPr algn="just"/>
            <a:r>
              <a:rPr lang="en-US" dirty="0" smtClean="0"/>
              <a:t>The term ‘</a:t>
            </a:r>
            <a:r>
              <a:rPr lang="en-US" b="1" dirty="0" smtClean="0"/>
              <a:t>review</a:t>
            </a:r>
            <a:r>
              <a:rPr lang="en-US" dirty="0" smtClean="0"/>
              <a:t>’ means to organize the knowledge of the specific area of research to evolve an edifice of knowledge to show that his study would be an addition to this field.</a:t>
            </a:r>
            <a:endParaRPr lang="fr-FR"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eaLnBrk="1" hangingPunct="1"/>
            <a:r>
              <a:rPr lang="fr-FR" sz="3200" smtClean="0"/>
              <a:t>         RESEARCH METHODS OR</a:t>
            </a:r>
            <a:br>
              <a:rPr lang="fr-FR" sz="3200" smtClean="0"/>
            </a:br>
            <a:r>
              <a:rPr lang="fr-FR" sz="3200" smtClean="0"/>
              <a:t>         TECHNIQUES</a:t>
            </a:r>
          </a:p>
        </p:txBody>
      </p:sp>
      <p:sp>
        <p:nvSpPr>
          <p:cNvPr id="8195" name="Rectangle 3"/>
          <p:cNvSpPr>
            <a:spLocks noGrp="1" noChangeArrowheads="1"/>
          </p:cNvSpPr>
          <p:nvPr>
            <p:ph type="body" idx="1"/>
          </p:nvPr>
        </p:nvSpPr>
        <p:spPr/>
        <p:txBody>
          <a:bodyPr/>
          <a:lstStyle/>
          <a:p>
            <a:pPr eaLnBrk="1" hangingPunct="1"/>
            <a:endParaRPr lang="fr-FR" smtClean="0"/>
          </a:p>
          <a:p>
            <a:pPr eaLnBrk="1" hangingPunct="1"/>
            <a:r>
              <a:rPr lang="fr-FR" b="1" smtClean="0"/>
              <a:t>Research methods or techniques </a:t>
            </a:r>
            <a:r>
              <a:rPr lang="fr-FR" smtClean="0"/>
              <a:t>refer to all the methods the researchers use in performing research operations ( see research instruments / research tools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dirty="0" smtClean="0"/>
              <a:t>Review of literature</a:t>
            </a:r>
            <a:endParaRPr lang="fr-FR" dirty="0"/>
          </a:p>
        </p:txBody>
      </p:sp>
      <p:sp>
        <p:nvSpPr>
          <p:cNvPr id="3" name="Espace réservé du contenu 2"/>
          <p:cNvSpPr>
            <a:spLocks noGrp="1"/>
          </p:cNvSpPr>
          <p:nvPr>
            <p:ph idx="1"/>
          </p:nvPr>
        </p:nvSpPr>
        <p:spPr>
          <a:xfrm>
            <a:off x="838200" y="2285992"/>
            <a:ext cx="8020080" cy="4572008"/>
          </a:xfrm>
        </p:spPr>
        <p:txBody>
          <a:bodyPr/>
          <a:lstStyle/>
          <a:p>
            <a:r>
              <a:rPr lang="en-US" b="1" dirty="0" smtClean="0"/>
              <a:t>The term ‘review of literature’ has been defined in the following ways:</a:t>
            </a:r>
          </a:p>
          <a:p>
            <a:pPr algn="just">
              <a:buNone/>
            </a:pPr>
            <a:r>
              <a:rPr lang="fr-FR" b="1" dirty="0" err="1" smtClean="0"/>
              <a:t>According</a:t>
            </a:r>
            <a:r>
              <a:rPr lang="fr-FR" b="1" dirty="0" smtClean="0"/>
              <a:t> to W.R. Borg</a:t>
            </a:r>
          </a:p>
          <a:p>
            <a:pPr algn="just">
              <a:buNone/>
            </a:pPr>
            <a:r>
              <a:rPr lang="fr-FR" b="1" i="1" dirty="0" smtClean="0"/>
              <a:t>      </a:t>
            </a:r>
            <a:r>
              <a:rPr lang="en-US" i="1" dirty="0" smtClean="0"/>
              <a:t>“The literature in any field forms the foundation upon which all future work will be built. If we fail to build the foundation of knowledge provided by the review of literature our work is likely to be shallow and naive and will often duplicate work that has already been done better by some one else</a:t>
            </a:r>
            <a:r>
              <a:rPr lang="en-US" dirty="0" smtClean="0"/>
              <a:t>.”</a:t>
            </a:r>
            <a:endParaRPr lang="fr-F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Some</a:t>
            </a:r>
            <a:r>
              <a:rPr lang="fr-FR" dirty="0" smtClean="0"/>
              <a:t> </a:t>
            </a:r>
            <a:r>
              <a:rPr lang="fr-FR" dirty="0" err="1" smtClean="0"/>
              <a:t>definitions</a:t>
            </a:r>
            <a:r>
              <a:rPr lang="fr-FR" dirty="0" smtClean="0"/>
              <a:t> of L.R:</a:t>
            </a:r>
            <a:endParaRPr lang="fr-FR" dirty="0"/>
          </a:p>
        </p:txBody>
      </p:sp>
      <p:sp>
        <p:nvSpPr>
          <p:cNvPr id="3" name="Espace réservé du contenu 2"/>
          <p:cNvSpPr>
            <a:spLocks noGrp="1"/>
          </p:cNvSpPr>
          <p:nvPr>
            <p:ph idx="1"/>
          </p:nvPr>
        </p:nvSpPr>
        <p:spPr>
          <a:xfrm>
            <a:off x="838200" y="2362200"/>
            <a:ext cx="8020080" cy="4210072"/>
          </a:xfrm>
        </p:spPr>
        <p:txBody>
          <a:bodyPr/>
          <a:lstStyle/>
          <a:p>
            <a:r>
              <a:rPr lang="en-US" b="1" dirty="0" smtClean="0"/>
              <a:t>According to John W. Best</a:t>
            </a:r>
          </a:p>
          <a:p>
            <a:pPr algn="just">
              <a:buNone/>
            </a:pPr>
            <a:r>
              <a:rPr lang="en-US" dirty="0" smtClean="0"/>
              <a:t>     “</a:t>
            </a:r>
            <a:r>
              <a:rPr lang="en-US" i="1" dirty="0" smtClean="0"/>
              <a:t>Practically all human knowledge can be found in books and libraries. Unlike other animals that must start a new with each generation, man builds upon the accumulated and recorded knowledge of the past. His constant adding to the vast store of knowledge makes possible progress in all areas of human </a:t>
            </a:r>
            <a:r>
              <a:rPr lang="fr-FR" i="1" dirty="0" err="1" smtClean="0"/>
              <a:t>endeavour</a:t>
            </a:r>
            <a:r>
              <a:rPr lang="fr-FR" i="1" dirty="0" smtClean="0"/>
              <a:t>.”</a:t>
            </a:r>
            <a:endParaRPr lang="fr-FR" i="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2"/>
          <p:cNvSpPr>
            <a:spLocks noGrp="1" noChangeArrowheads="1"/>
          </p:cNvSpPr>
          <p:nvPr>
            <p:ph type="title"/>
          </p:nvPr>
        </p:nvSpPr>
        <p:spPr/>
        <p:txBody>
          <a:bodyPr/>
          <a:lstStyle/>
          <a:p>
            <a:pPr eaLnBrk="1" hangingPunct="1"/>
            <a:r>
              <a:rPr lang="fr-FR" sz="3200" smtClean="0"/>
              <a:t>   FUNCTIONS OF THE LITERATURE</a:t>
            </a:r>
            <a:br>
              <a:rPr lang="fr-FR" sz="3200" smtClean="0"/>
            </a:br>
            <a:r>
              <a:rPr lang="fr-FR" sz="3200" smtClean="0"/>
              <a:t>               REVIEW</a:t>
            </a:r>
          </a:p>
        </p:txBody>
      </p:sp>
      <p:sp>
        <p:nvSpPr>
          <p:cNvPr id="60419" name="Rectangle 3"/>
          <p:cNvSpPr>
            <a:spLocks noGrp="1" noChangeArrowheads="1"/>
          </p:cNvSpPr>
          <p:nvPr>
            <p:ph type="body" idx="1"/>
          </p:nvPr>
        </p:nvSpPr>
        <p:spPr/>
        <p:txBody>
          <a:bodyPr/>
          <a:lstStyle/>
          <a:p>
            <a:r>
              <a:rPr lang="en-US" b="1" dirty="0" smtClean="0"/>
              <a:t>a</a:t>
            </a:r>
            <a:r>
              <a:rPr lang="en-US" dirty="0" smtClean="0"/>
              <a:t>. Bring clarity and focus to your research problem;</a:t>
            </a:r>
            <a:endParaRPr lang="fr-FR" dirty="0" smtClean="0"/>
          </a:p>
          <a:p>
            <a:r>
              <a:rPr lang="en-US" b="1" dirty="0" smtClean="0"/>
              <a:t>b</a:t>
            </a:r>
            <a:r>
              <a:rPr lang="en-US" dirty="0" smtClean="0"/>
              <a:t>. Improve your methodology;</a:t>
            </a:r>
            <a:endParaRPr lang="fr-FR" dirty="0" smtClean="0"/>
          </a:p>
          <a:p>
            <a:r>
              <a:rPr lang="en-US" b="1" dirty="0" smtClean="0"/>
              <a:t>c</a:t>
            </a:r>
            <a:r>
              <a:rPr lang="en-US" dirty="0" smtClean="0"/>
              <a:t>. Broaden your knowledge;</a:t>
            </a:r>
            <a:endParaRPr lang="fr-FR" dirty="0" smtClean="0"/>
          </a:p>
          <a:p>
            <a:r>
              <a:rPr lang="en-US" b="1" dirty="0" smtClean="0"/>
              <a:t>d</a:t>
            </a:r>
            <a:r>
              <a:rPr lang="en-US" dirty="0" smtClean="0"/>
              <a:t>. </a:t>
            </a:r>
            <a:r>
              <a:rPr lang="en-US" dirty="0" err="1" smtClean="0"/>
              <a:t>Contextualise</a:t>
            </a:r>
            <a:r>
              <a:rPr lang="en-US" dirty="0" smtClean="0"/>
              <a:t> your findings.</a:t>
            </a:r>
            <a:endParaRPr lang="fr-FR" dirty="0" smtClean="0"/>
          </a:p>
          <a:p>
            <a:pPr eaLnBrk="1" hangingPunct="1">
              <a:buNone/>
            </a:pPr>
            <a:r>
              <a:rPr lang="fr-FR" dirty="0" smtClean="0"/>
              <a: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 Bring clarity and focus to your research problem;</a:t>
            </a:r>
            <a:endParaRPr lang="fr-FR" dirty="0"/>
          </a:p>
        </p:txBody>
      </p:sp>
      <p:sp>
        <p:nvSpPr>
          <p:cNvPr id="3" name="Espace réservé du contenu 2"/>
          <p:cNvSpPr>
            <a:spLocks noGrp="1"/>
          </p:cNvSpPr>
          <p:nvPr>
            <p:ph idx="1"/>
          </p:nvPr>
        </p:nvSpPr>
        <p:spPr>
          <a:xfrm>
            <a:off x="838200" y="2362200"/>
            <a:ext cx="7693025" cy="3852882"/>
          </a:xfrm>
        </p:spPr>
        <p:txBody>
          <a:bodyPr/>
          <a:lstStyle/>
          <a:p>
            <a:pPr algn="just"/>
            <a:endParaRPr lang="en-US" dirty="0" smtClean="0"/>
          </a:p>
          <a:p>
            <a:pPr algn="just"/>
            <a:r>
              <a:rPr lang="en-US" dirty="0" smtClean="0"/>
              <a:t>The process of reviewing the literature helps you to understand the subject area better and thus helps you to </a:t>
            </a:r>
            <a:r>
              <a:rPr lang="en-US" dirty="0" err="1" smtClean="0"/>
              <a:t>conceptualise</a:t>
            </a:r>
            <a:r>
              <a:rPr lang="en-US" dirty="0" smtClean="0"/>
              <a:t> your research problem clearly and precisely. It also helps you to understand the relationship between your research problem and the body of knowledge in the area.</a:t>
            </a:r>
            <a:endParaRPr lang="fr-FR" dirty="0" smtClean="0"/>
          </a:p>
          <a:p>
            <a:endParaRPr lang="fr-F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714356"/>
            <a:ext cx="7924800" cy="1190644"/>
          </a:xfrm>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b. Improve your methodology:</a:t>
            </a:r>
            <a:r>
              <a:rPr lang="fr-FR" dirty="0" smtClean="0"/>
              <a:t/>
            </a:r>
            <a:br>
              <a:rPr lang="fr-FR" dirty="0" smtClean="0"/>
            </a:br>
            <a:endParaRPr lang="fr-FR" dirty="0"/>
          </a:p>
        </p:txBody>
      </p:sp>
      <p:sp>
        <p:nvSpPr>
          <p:cNvPr id="3" name="Espace réservé du contenu 2"/>
          <p:cNvSpPr>
            <a:spLocks noGrp="1"/>
          </p:cNvSpPr>
          <p:nvPr>
            <p:ph idx="1"/>
          </p:nvPr>
        </p:nvSpPr>
        <p:spPr>
          <a:xfrm>
            <a:off x="838200" y="2362200"/>
            <a:ext cx="7693025" cy="4495800"/>
          </a:xfrm>
        </p:spPr>
        <p:txBody>
          <a:bodyPr/>
          <a:lstStyle/>
          <a:p>
            <a:pPr algn="just"/>
            <a:r>
              <a:rPr lang="en-US" dirty="0" smtClean="0"/>
              <a:t>A literature review tells you if others have used procedures and methods similar to the ones that you are proposing, which procedures and methods have worked well for them, and what problems they have faced with them. Thus you will be better positioned to select a methodology that is capable of providing valid answer to your research questions.</a:t>
            </a:r>
            <a:endParaRPr lang="fr-FR" dirty="0" smtClean="0"/>
          </a:p>
          <a:p>
            <a:endParaRPr lang="fr-FR"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c. Broaden your knowledge base in your research area: </a:t>
            </a:r>
            <a:r>
              <a:rPr lang="fr-FR" dirty="0" smtClean="0"/>
              <a:t/>
            </a:r>
            <a:br>
              <a:rPr lang="fr-FR" dirty="0" smtClean="0"/>
            </a:br>
            <a:endParaRPr lang="fr-FR" dirty="0"/>
          </a:p>
        </p:txBody>
      </p:sp>
      <p:sp>
        <p:nvSpPr>
          <p:cNvPr id="3" name="Espace réservé du contenu 2"/>
          <p:cNvSpPr>
            <a:spLocks noGrp="1"/>
          </p:cNvSpPr>
          <p:nvPr>
            <p:ph idx="1"/>
          </p:nvPr>
        </p:nvSpPr>
        <p:spPr>
          <a:xfrm>
            <a:off x="838200" y="2362200"/>
            <a:ext cx="7693025" cy="4138634"/>
          </a:xfrm>
        </p:spPr>
        <p:txBody>
          <a:bodyPr/>
          <a:lstStyle/>
          <a:p>
            <a:pPr algn="just">
              <a:buNone/>
            </a:pPr>
            <a:r>
              <a:rPr lang="en-US" dirty="0" smtClean="0"/>
              <a:t>     It ensures you to read widely around the subject area in which you intend to conduct your research study. As you are expected to be an expert in your area of study, it helps fulfill this expectation. It also helps you to understand how the findings of your study fit into the existing body of knowledge.</a:t>
            </a:r>
            <a:endParaRPr lang="fr-FR" dirty="0" smtClean="0"/>
          </a:p>
          <a:p>
            <a:endParaRPr lang="fr-FR"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 </a:t>
            </a:r>
            <a:r>
              <a:rPr lang="en-US" dirty="0" err="1" smtClean="0"/>
              <a:t>Contextualise</a:t>
            </a:r>
            <a:r>
              <a:rPr lang="en-US" dirty="0" smtClean="0"/>
              <a:t> your findings:</a:t>
            </a:r>
            <a:endParaRPr lang="fr-FR" dirty="0"/>
          </a:p>
        </p:txBody>
      </p:sp>
      <p:sp>
        <p:nvSpPr>
          <p:cNvPr id="3" name="Espace réservé du contenu 2"/>
          <p:cNvSpPr>
            <a:spLocks noGrp="1"/>
          </p:cNvSpPr>
          <p:nvPr>
            <p:ph idx="1"/>
          </p:nvPr>
        </p:nvSpPr>
        <p:spPr>
          <a:xfrm>
            <a:off x="838200" y="2362200"/>
            <a:ext cx="8020080" cy="4495800"/>
          </a:xfrm>
        </p:spPr>
        <p:txBody>
          <a:bodyPr/>
          <a:lstStyle/>
          <a:p>
            <a:pPr algn="just"/>
            <a:r>
              <a:rPr lang="en-US" dirty="0" smtClean="0"/>
              <a:t>How do answers to your research questions compare with what others have found? What contribution have you been able to make in to the existing body of knowledge? How are your findings different from those of others? For you to be able to answer these questions, you need to go back to your literature review. It is important to place your findings in the context of what is already known in your field of enquiry.</a:t>
            </a:r>
            <a:endParaRPr lang="fr-FR" dirty="0" smtClean="0"/>
          </a:p>
          <a:p>
            <a:endParaRPr lang="fr-F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p:cNvSpPr>
            <a:spLocks noGrp="1" noChangeArrowheads="1"/>
          </p:cNvSpPr>
          <p:nvPr>
            <p:ph type="title"/>
          </p:nvPr>
        </p:nvSpPr>
        <p:spPr/>
        <p:txBody>
          <a:bodyPr/>
          <a:lstStyle/>
          <a:p>
            <a:pPr eaLnBrk="1" hangingPunct="1"/>
            <a:r>
              <a:rPr lang="fr-FR" sz="3200" smtClean="0"/>
              <a:t>      STEPS IN CONDUCTIONG A </a:t>
            </a:r>
            <a:br>
              <a:rPr lang="fr-FR" sz="3200" smtClean="0"/>
            </a:br>
            <a:r>
              <a:rPr lang="fr-FR" sz="3200" smtClean="0"/>
              <a:t>            LITERATURE REVIEW</a:t>
            </a:r>
          </a:p>
        </p:txBody>
      </p:sp>
      <p:sp>
        <p:nvSpPr>
          <p:cNvPr id="61443" name="Rectangle 3"/>
          <p:cNvSpPr>
            <a:spLocks noGrp="1" noChangeArrowheads="1"/>
          </p:cNvSpPr>
          <p:nvPr>
            <p:ph type="body" idx="1"/>
          </p:nvPr>
        </p:nvSpPr>
        <p:spPr/>
        <p:txBody>
          <a:bodyPr/>
          <a:lstStyle/>
          <a:p>
            <a:pPr eaLnBrk="1" hangingPunct="1"/>
            <a:endParaRPr lang="fr-FR" smtClean="0"/>
          </a:p>
          <a:p>
            <a:pPr eaLnBrk="1" hangingPunct="1"/>
            <a:r>
              <a:rPr lang="fr-FR" smtClean="0"/>
              <a:t>Search for existing literature in your area of study</a:t>
            </a:r>
          </a:p>
          <a:p>
            <a:pPr eaLnBrk="1" hangingPunct="1"/>
            <a:r>
              <a:rPr lang="fr-FR" smtClean="0"/>
              <a:t>Review the literature selected</a:t>
            </a:r>
          </a:p>
          <a:p>
            <a:pPr eaLnBrk="1" hangingPunct="1"/>
            <a:r>
              <a:rPr lang="fr-FR" smtClean="0"/>
              <a:t>Develop a theoretical framework</a:t>
            </a:r>
          </a:p>
          <a:p>
            <a:pPr eaLnBrk="1" hangingPunct="1"/>
            <a:r>
              <a:rPr lang="fr-FR" smtClean="0"/>
              <a:t>Develop a conceptual framework</a:t>
            </a:r>
          </a:p>
          <a:p>
            <a:pPr eaLnBrk="1" hangingPunct="1"/>
            <a:r>
              <a:rPr lang="fr-FR" smtClean="0"/>
              <a:t>Write your literature review</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Grp="1" noChangeArrowheads="1"/>
          </p:cNvSpPr>
          <p:nvPr>
            <p:ph type="title"/>
          </p:nvPr>
        </p:nvSpPr>
        <p:spPr/>
        <p:txBody>
          <a:bodyPr/>
          <a:lstStyle/>
          <a:p>
            <a:pPr eaLnBrk="1" hangingPunct="1"/>
            <a:r>
              <a:rPr lang="fr-FR" smtClean="0"/>
              <a:t> REVIEWING THE LITERATURE</a:t>
            </a:r>
          </a:p>
        </p:txBody>
      </p:sp>
      <p:sp>
        <p:nvSpPr>
          <p:cNvPr id="62467" name="Rectangle 3"/>
          <p:cNvSpPr>
            <a:spLocks noGrp="1" noChangeArrowheads="1"/>
          </p:cNvSpPr>
          <p:nvPr>
            <p:ph type="body" idx="1"/>
          </p:nvPr>
        </p:nvSpPr>
        <p:spPr/>
        <p:txBody>
          <a:bodyPr/>
          <a:lstStyle/>
          <a:p>
            <a:pPr eaLnBrk="1" hangingPunct="1">
              <a:lnSpc>
                <a:spcPct val="80000"/>
              </a:lnSpc>
            </a:pPr>
            <a:r>
              <a:rPr lang="fr-FR" sz="2400" smtClean="0"/>
              <a:t>Read critically the contents of books and articles and look for the following things:</a:t>
            </a:r>
          </a:p>
          <a:p>
            <a:pPr eaLnBrk="1" hangingPunct="1">
              <a:lnSpc>
                <a:spcPct val="80000"/>
              </a:lnSpc>
              <a:buFont typeface="Wingdings" pitchFamily="2" charset="2"/>
              <a:buChar char="Ø"/>
            </a:pPr>
            <a:r>
              <a:rPr lang="fr-FR" sz="2400" smtClean="0"/>
              <a:t>The </a:t>
            </a:r>
            <a:r>
              <a:rPr lang="fr-FR" sz="2400" b="1" smtClean="0"/>
              <a:t>claims </a:t>
            </a:r>
            <a:r>
              <a:rPr lang="fr-FR" sz="2400" smtClean="0"/>
              <a:t>and </a:t>
            </a:r>
            <a:r>
              <a:rPr lang="fr-FR" sz="2400" b="1" smtClean="0"/>
              <a:t>theories</a:t>
            </a:r>
            <a:r>
              <a:rPr lang="fr-FR" sz="2400" smtClean="0"/>
              <a:t> put forward.</a:t>
            </a:r>
          </a:p>
          <a:p>
            <a:pPr eaLnBrk="1" hangingPunct="1">
              <a:lnSpc>
                <a:spcPct val="80000"/>
              </a:lnSpc>
              <a:buFont typeface="Wingdings" pitchFamily="2" charset="2"/>
              <a:buChar char="Ø"/>
            </a:pPr>
            <a:r>
              <a:rPr lang="fr-FR" sz="2400" smtClean="0"/>
              <a:t> The </a:t>
            </a:r>
            <a:r>
              <a:rPr lang="fr-FR" sz="2400" b="1" smtClean="0"/>
              <a:t>criticisms</a:t>
            </a:r>
            <a:r>
              <a:rPr lang="fr-FR" sz="2400" smtClean="0"/>
              <a:t> of these and their basis.</a:t>
            </a:r>
          </a:p>
          <a:p>
            <a:pPr eaLnBrk="1" hangingPunct="1">
              <a:lnSpc>
                <a:spcPct val="80000"/>
              </a:lnSpc>
              <a:buFont typeface="Wingdings" pitchFamily="2" charset="2"/>
              <a:buChar char="Ø"/>
            </a:pPr>
            <a:r>
              <a:rPr lang="fr-FR" sz="2400" smtClean="0"/>
              <a:t> The </a:t>
            </a:r>
            <a:r>
              <a:rPr lang="fr-FR" sz="2400" b="1" smtClean="0"/>
              <a:t>methodologies </a:t>
            </a:r>
            <a:r>
              <a:rPr lang="fr-FR" sz="2400" smtClean="0"/>
              <a:t>adopted, and the criticisms about them.</a:t>
            </a:r>
          </a:p>
          <a:p>
            <a:pPr eaLnBrk="1" hangingPunct="1">
              <a:lnSpc>
                <a:spcPct val="80000"/>
              </a:lnSpc>
              <a:buFont typeface="Wingdings" pitchFamily="2" charset="2"/>
              <a:buChar char="Ø"/>
            </a:pPr>
            <a:r>
              <a:rPr lang="fr-FR" sz="2400" smtClean="0"/>
              <a:t>The </a:t>
            </a:r>
            <a:r>
              <a:rPr lang="fr-FR" sz="2400" b="1" smtClean="0"/>
              <a:t>conclusions</a:t>
            </a:r>
            <a:r>
              <a:rPr lang="fr-FR" sz="2400" smtClean="0"/>
              <a:t> and </a:t>
            </a:r>
            <a:r>
              <a:rPr lang="fr-FR" sz="2400" b="1" smtClean="0"/>
              <a:t>findings </a:t>
            </a:r>
            <a:r>
              <a:rPr lang="fr-FR" sz="2400" smtClean="0"/>
              <a:t>advanced</a:t>
            </a:r>
          </a:p>
          <a:p>
            <a:pPr eaLnBrk="1" hangingPunct="1">
              <a:lnSpc>
                <a:spcPct val="80000"/>
              </a:lnSpc>
              <a:buFont typeface="Wingdings" pitchFamily="2" charset="2"/>
              <a:buChar char="Ø"/>
            </a:pPr>
            <a:r>
              <a:rPr lang="fr-FR" sz="2400" b="1" smtClean="0"/>
              <a:t>Disagreements</a:t>
            </a:r>
            <a:r>
              <a:rPr lang="fr-FR" sz="2400" smtClean="0"/>
              <a:t> about the constructs you are investigating</a:t>
            </a:r>
          </a:p>
          <a:p>
            <a:pPr eaLnBrk="1" hangingPunct="1">
              <a:lnSpc>
                <a:spcPct val="80000"/>
              </a:lnSpc>
              <a:buFont typeface="Wingdings" pitchFamily="2" charset="2"/>
              <a:buChar char="Ø"/>
            </a:pPr>
            <a:r>
              <a:rPr lang="fr-FR" sz="2400" smtClean="0"/>
              <a:t>The </a:t>
            </a:r>
            <a:r>
              <a:rPr lang="fr-FR" sz="2400" b="1" smtClean="0"/>
              <a:t>gaps</a:t>
            </a:r>
            <a:r>
              <a:rPr lang="fr-FR" sz="2400" smtClean="0"/>
              <a:t> you notice in the literature</a:t>
            </a:r>
          </a:p>
          <a:p>
            <a:pPr eaLnBrk="1" hangingPunct="1">
              <a:lnSpc>
                <a:spcPct val="80000"/>
              </a:lnSpc>
              <a:buFont typeface="Wingdings" pitchFamily="2" charset="2"/>
              <a:buChar char="Ø"/>
            </a:pPr>
            <a:endParaRPr lang="fr-FR" sz="240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2"/>
          <p:cNvSpPr>
            <a:spLocks noGrp="1" noChangeArrowheads="1"/>
          </p:cNvSpPr>
          <p:nvPr>
            <p:ph type="title"/>
          </p:nvPr>
        </p:nvSpPr>
        <p:spPr/>
        <p:txBody>
          <a:bodyPr/>
          <a:lstStyle/>
          <a:p>
            <a:pPr eaLnBrk="1" hangingPunct="1"/>
            <a:r>
              <a:rPr lang="fr-FR" sz="3200" smtClean="0"/>
              <a:t>    DEVELOPING A THEORETICAL </a:t>
            </a:r>
            <a:br>
              <a:rPr lang="fr-FR" sz="3200" smtClean="0"/>
            </a:br>
            <a:r>
              <a:rPr lang="fr-FR" sz="3200" smtClean="0"/>
              <a:t>             FRAMEWORK</a:t>
            </a:r>
          </a:p>
        </p:txBody>
      </p:sp>
      <p:sp>
        <p:nvSpPr>
          <p:cNvPr id="63491" name="Rectangle 3"/>
          <p:cNvSpPr>
            <a:spLocks noGrp="1" noChangeArrowheads="1"/>
          </p:cNvSpPr>
          <p:nvPr>
            <p:ph type="body" idx="1"/>
          </p:nvPr>
        </p:nvSpPr>
        <p:spPr/>
        <p:txBody>
          <a:bodyPr/>
          <a:lstStyle/>
          <a:p>
            <a:pPr eaLnBrk="1" hangingPunct="1"/>
            <a:r>
              <a:rPr lang="fr-FR" smtClean="0"/>
              <a:t>The information obtained from books and journals now needs to be sorted under main themes and theories, agreements and disagreements among authors, and other aspects related to your research topic; all this needs to be arranged so as each element will fit  in a slot of the theoretical framework</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pPr eaLnBrk="1" hangingPunct="1"/>
            <a:r>
              <a:rPr lang="fr-FR" smtClean="0"/>
              <a:t>RESEARCH METHODOLOGY</a:t>
            </a:r>
          </a:p>
        </p:txBody>
      </p:sp>
      <p:sp>
        <p:nvSpPr>
          <p:cNvPr id="9219" name="Rectangle 3"/>
          <p:cNvSpPr>
            <a:spLocks noGrp="1" noChangeArrowheads="1"/>
          </p:cNvSpPr>
          <p:nvPr>
            <p:ph type="body" idx="1"/>
          </p:nvPr>
        </p:nvSpPr>
        <p:spPr/>
        <p:txBody>
          <a:bodyPr/>
          <a:lstStyle/>
          <a:p>
            <a:pPr eaLnBrk="1" hangingPunct="1"/>
            <a:endParaRPr lang="fr-FR" smtClean="0"/>
          </a:p>
          <a:p>
            <a:pPr eaLnBrk="1" hangingPunct="1"/>
            <a:r>
              <a:rPr lang="fr-FR" smtClean="0"/>
              <a:t>A science of studying how research is carried scientifically</a:t>
            </a:r>
          </a:p>
          <a:p>
            <a:pPr eaLnBrk="1" hangingPunct="1"/>
            <a:r>
              <a:rPr lang="fr-FR" smtClean="0"/>
              <a:t>A way to systematically solve the research problem by logically adopting various steps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2"/>
          <p:cNvSpPr>
            <a:spLocks noGrp="1" noChangeArrowheads="1"/>
          </p:cNvSpPr>
          <p:nvPr>
            <p:ph type="title"/>
          </p:nvPr>
        </p:nvSpPr>
        <p:spPr/>
        <p:txBody>
          <a:bodyPr/>
          <a:lstStyle/>
          <a:p>
            <a:pPr eaLnBrk="1" hangingPunct="1"/>
            <a:r>
              <a:rPr lang="fr-FR" sz="3200" smtClean="0"/>
              <a:t>     DEVELOPING A CONCEPTUAL</a:t>
            </a:r>
            <a:br>
              <a:rPr lang="fr-FR" sz="3200" smtClean="0"/>
            </a:br>
            <a:r>
              <a:rPr lang="fr-FR" sz="3200" smtClean="0"/>
              <a:t>               FRAMEWORK</a:t>
            </a:r>
          </a:p>
        </p:txBody>
      </p:sp>
      <p:sp>
        <p:nvSpPr>
          <p:cNvPr id="64515" name="Rectangle 3"/>
          <p:cNvSpPr>
            <a:spLocks noGrp="1" noChangeArrowheads="1"/>
          </p:cNvSpPr>
          <p:nvPr>
            <p:ph type="body" idx="1"/>
          </p:nvPr>
        </p:nvSpPr>
        <p:spPr/>
        <p:txBody>
          <a:bodyPr/>
          <a:lstStyle/>
          <a:p>
            <a:pPr eaLnBrk="1" hangingPunct="1"/>
            <a:endParaRPr lang="fr-FR" smtClean="0"/>
          </a:p>
        </p:txBody>
      </p:sp>
      <p:pic>
        <p:nvPicPr>
          <p:cNvPr id="64516" name="Picture 5"/>
          <p:cNvPicPr>
            <a:picLocks noChangeAspect="1" noChangeArrowheads="1"/>
          </p:cNvPicPr>
          <p:nvPr/>
        </p:nvPicPr>
        <p:blipFill>
          <a:blip r:embed="rId2"/>
          <a:srcRect/>
          <a:stretch>
            <a:fillRect/>
          </a:stretch>
        </p:blipFill>
        <p:spPr bwMode="auto">
          <a:xfrm>
            <a:off x="857250" y="2071688"/>
            <a:ext cx="8072438" cy="43577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2"/>
          <p:cNvSpPr>
            <a:spLocks noGrp="1" noChangeArrowheads="1"/>
          </p:cNvSpPr>
          <p:nvPr>
            <p:ph type="title"/>
          </p:nvPr>
        </p:nvSpPr>
        <p:spPr/>
        <p:txBody>
          <a:bodyPr/>
          <a:lstStyle/>
          <a:p>
            <a:pPr eaLnBrk="1" hangingPunct="1"/>
            <a:r>
              <a:rPr lang="en-US" sz="3200" smtClean="0"/>
              <a:t>Writing Lit. Review – Logical Argument / A Critique</a:t>
            </a:r>
            <a:endParaRPr lang="fr-FR" sz="3200" smtClean="0"/>
          </a:p>
        </p:txBody>
      </p:sp>
      <p:sp>
        <p:nvSpPr>
          <p:cNvPr id="65539" name="Rectangle 3"/>
          <p:cNvSpPr>
            <a:spLocks noGrp="1" noChangeArrowheads="1"/>
          </p:cNvSpPr>
          <p:nvPr>
            <p:ph type="body" idx="1"/>
          </p:nvPr>
        </p:nvSpPr>
        <p:spPr/>
        <p:txBody>
          <a:bodyPr/>
          <a:lstStyle/>
          <a:p>
            <a:pPr eaLnBrk="1" hangingPunct="1">
              <a:buFont typeface="Wingdings" pitchFamily="2" charset="2"/>
              <a:buNone/>
            </a:pPr>
            <a:r>
              <a:rPr lang="en-US" sz="2400" dirty="0" smtClean="0">
                <a:solidFill>
                  <a:schemeClr val="tx2"/>
                </a:solidFill>
                <a:latin typeface="Book Antiqua" pitchFamily="18" charset="0"/>
              </a:rPr>
              <a:t>A</a:t>
            </a:r>
            <a:r>
              <a:rPr lang="en-US" sz="2400" dirty="0" smtClean="0">
                <a:latin typeface="Book Antiqua" pitchFamily="18" charset="0"/>
              </a:rPr>
              <a:t> was the earliest writers to discuss . . .</a:t>
            </a:r>
          </a:p>
          <a:p>
            <a:pPr eaLnBrk="1" hangingPunct="1">
              <a:buFont typeface="Wingdings" pitchFamily="2" charset="2"/>
              <a:buNone/>
            </a:pPr>
            <a:r>
              <a:rPr lang="en-US" sz="2400" dirty="0" smtClean="0">
                <a:solidFill>
                  <a:schemeClr val="tx2"/>
                </a:solidFill>
                <a:latin typeface="Book Antiqua" pitchFamily="18" charset="0"/>
              </a:rPr>
              <a:t>B</a:t>
            </a:r>
            <a:r>
              <a:rPr lang="en-US" sz="2400" dirty="0" smtClean="0">
                <a:latin typeface="Book Antiqua" pitchFamily="18" charset="0"/>
              </a:rPr>
              <a:t> made a valuable contribution to the discussion of this problem . . .</a:t>
            </a:r>
          </a:p>
          <a:p>
            <a:pPr eaLnBrk="1" hangingPunct="1">
              <a:buFont typeface="Wingdings" pitchFamily="2" charset="2"/>
              <a:buNone/>
            </a:pPr>
            <a:r>
              <a:rPr lang="en-US" sz="2400" dirty="0" smtClean="0">
                <a:solidFill>
                  <a:schemeClr val="tx2"/>
                </a:solidFill>
                <a:latin typeface="Book Antiqua" pitchFamily="18" charset="0"/>
              </a:rPr>
              <a:t>C</a:t>
            </a:r>
            <a:r>
              <a:rPr lang="en-US" sz="2400" dirty="0" smtClean="0">
                <a:latin typeface="Book Antiqua" pitchFamily="18" charset="0"/>
              </a:rPr>
              <a:t> argued that </a:t>
            </a:r>
            <a:r>
              <a:rPr lang="en-US" sz="2400" dirty="0" smtClean="0">
                <a:solidFill>
                  <a:schemeClr val="tx2"/>
                </a:solidFill>
                <a:latin typeface="Book Antiqua" pitchFamily="18" charset="0"/>
              </a:rPr>
              <a:t>D</a:t>
            </a:r>
            <a:r>
              <a:rPr lang="en-US" sz="2400" dirty="0" smtClean="0">
                <a:latin typeface="Book Antiqua" pitchFamily="18" charset="0"/>
              </a:rPr>
              <a:t> had not used the appropriate methods . . .</a:t>
            </a:r>
          </a:p>
          <a:p>
            <a:pPr eaLnBrk="1" hangingPunct="1">
              <a:buFont typeface="Wingdings" pitchFamily="2" charset="2"/>
              <a:buNone/>
            </a:pPr>
            <a:r>
              <a:rPr lang="en-US" sz="2400" dirty="0" smtClean="0">
                <a:latin typeface="Book Antiqua" pitchFamily="18" charset="0"/>
              </a:rPr>
              <a:t>   In the 1990s </a:t>
            </a:r>
            <a:r>
              <a:rPr lang="en-US" sz="2400" dirty="0" smtClean="0">
                <a:solidFill>
                  <a:schemeClr val="tx2"/>
                </a:solidFill>
                <a:latin typeface="Book Antiqua" pitchFamily="18" charset="0"/>
              </a:rPr>
              <a:t>E </a:t>
            </a:r>
            <a:r>
              <a:rPr lang="en-US" sz="2400" dirty="0" smtClean="0">
                <a:latin typeface="Book Antiqua" pitchFamily="18" charset="0"/>
              </a:rPr>
              <a:t>proposed a completely different approach. . .</a:t>
            </a:r>
          </a:p>
          <a:p>
            <a:pPr eaLnBrk="1" hangingPunct="1">
              <a:buFont typeface="Wingdings" pitchFamily="2" charset="2"/>
              <a:buNone/>
            </a:pPr>
            <a:r>
              <a:rPr lang="en-US" sz="2400" dirty="0" smtClean="0">
                <a:latin typeface="Book Antiqua" pitchFamily="18" charset="0"/>
              </a:rPr>
              <a:t>  The best study of this problem is </a:t>
            </a:r>
            <a:r>
              <a:rPr lang="en-US" sz="2400" smtClean="0">
                <a:latin typeface="Book Antiqua" pitchFamily="18" charset="0"/>
              </a:rPr>
              <a:t>perhaps by </a:t>
            </a:r>
            <a:r>
              <a:rPr lang="en-US" sz="2400" dirty="0" smtClean="0">
                <a:solidFill>
                  <a:schemeClr val="tx2"/>
                </a:solidFill>
                <a:latin typeface="Book Antiqua" pitchFamily="18" charset="0"/>
              </a:rPr>
              <a:t>F </a:t>
            </a:r>
            <a:r>
              <a:rPr lang="en-US" sz="2400" dirty="0" smtClean="0">
                <a:latin typeface="Book Antiqua" pitchFamily="18" charset="0"/>
              </a:rPr>
              <a:t> . . .</a:t>
            </a:r>
            <a:endParaRPr lang="en-GB" sz="2400" dirty="0" smtClean="0">
              <a:latin typeface="Book Antiqua" pitchFamily="18" charset="0"/>
            </a:endParaRPr>
          </a:p>
          <a:p>
            <a:pPr eaLnBrk="1" hangingPunct="1">
              <a:buFont typeface="Wingdings" pitchFamily="2" charset="2"/>
              <a:buNone/>
            </a:pPr>
            <a:endParaRPr lang="fr-FR" sz="2400"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AutoShape 2"/>
          <p:cNvSpPr>
            <a:spLocks noGrp="1" noChangeArrowheads="1"/>
          </p:cNvSpPr>
          <p:nvPr>
            <p:ph type="title"/>
          </p:nvPr>
        </p:nvSpPr>
        <p:spPr/>
        <p:txBody>
          <a:bodyPr/>
          <a:lstStyle/>
          <a:p>
            <a:pPr eaLnBrk="1" hangingPunct="1"/>
            <a:r>
              <a:rPr lang="fr-FR" sz="3200" smtClean="0"/>
              <a:t>WHERE TO FIND SOURCES FOR THE LITERATURE REVIEW</a:t>
            </a:r>
          </a:p>
        </p:txBody>
      </p:sp>
      <p:sp>
        <p:nvSpPr>
          <p:cNvPr id="66563" name="Rectangle 3"/>
          <p:cNvSpPr>
            <a:spLocks noGrp="1" noChangeArrowheads="1"/>
          </p:cNvSpPr>
          <p:nvPr>
            <p:ph type="body" idx="1"/>
          </p:nvPr>
        </p:nvSpPr>
        <p:spPr/>
        <p:txBody>
          <a:bodyPr/>
          <a:lstStyle/>
          <a:p>
            <a:pPr eaLnBrk="1" hangingPunct="1"/>
            <a:r>
              <a:rPr lang="fr-FR" smtClean="0"/>
              <a:t>BOOKS</a:t>
            </a:r>
          </a:p>
          <a:p>
            <a:pPr eaLnBrk="1" hangingPunct="1"/>
            <a:r>
              <a:rPr lang="fr-FR" smtClean="0"/>
              <a:t>INTERNET</a:t>
            </a:r>
          </a:p>
          <a:p>
            <a:pPr eaLnBrk="1" hangingPunct="1"/>
            <a:r>
              <a:rPr lang="fr-FR" smtClean="0"/>
              <a:t>JOURNALS</a:t>
            </a:r>
          </a:p>
          <a:p>
            <a:pPr eaLnBrk="1" hangingPunct="1"/>
            <a:r>
              <a:rPr lang="fr-FR" smtClean="0"/>
              <a:t>ARCHIVES</a:t>
            </a:r>
          </a:p>
          <a:p>
            <a:pPr eaLnBrk="1" hangingPunct="1"/>
            <a:r>
              <a:rPr lang="fr-FR" smtClean="0"/>
              <a:t>REPORTS</a:t>
            </a:r>
          </a:p>
          <a:p>
            <a:pPr eaLnBrk="1" hangingPunct="1"/>
            <a:r>
              <a:rPr lang="fr-FR" smtClean="0"/>
              <a:t>OBSERVATIONS</a:t>
            </a:r>
          </a:p>
          <a:p>
            <a:pPr eaLnBrk="1" hangingPunct="1"/>
            <a:r>
              <a:rPr lang="fr-FR" smtClean="0"/>
              <a:t>RECORDS…</a:t>
            </a:r>
          </a:p>
          <a:p>
            <a:pPr eaLnBrk="1" hangingPunct="1"/>
            <a:endParaRPr lang="fr-FR"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2"/>
          <p:cNvSpPr>
            <a:spLocks noGrp="1" noChangeArrowheads="1"/>
          </p:cNvSpPr>
          <p:nvPr>
            <p:ph type="title"/>
          </p:nvPr>
        </p:nvSpPr>
        <p:spPr/>
        <p:txBody>
          <a:bodyPr/>
          <a:lstStyle/>
          <a:p>
            <a:pPr eaLnBrk="1" hangingPunct="1"/>
            <a:r>
              <a:rPr lang="fr-FR" sz="3200" smtClean="0"/>
              <a:t>PROBLEMS IDENTIFIED IN WRITING A LITERATURE REVIEW</a:t>
            </a:r>
          </a:p>
        </p:txBody>
      </p:sp>
      <p:sp>
        <p:nvSpPr>
          <p:cNvPr id="67587" name="Rectangle 3"/>
          <p:cNvSpPr>
            <a:spLocks noGrp="1" noChangeArrowheads="1"/>
          </p:cNvSpPr>
          <p:nvPr>
            <p:ph type="body" idx="1"/>
          </p:nvPr>
        </p:nvSpPr>
        <p:spPr/>
        <p:txBody>
          <a:bodyPr/>
          <a:lstStyle/>
          <a:p>
            <a:pPr eaLnBrk="1" hangingPunct="1"/>
            <a:r>
              <a:rPr lang="fr-FR" smtClean="0"/>
              <a:t>Some reviews consist of a largely unrelated annoted list of studies.</a:t>
            </a:r>
          </a:p>
          <a:p>
            <a:pPr eaLnBrk="1" hangingPunct="1"/>
            <a:r>
              <a:rPr lang="fr-FR" smtClean="0"/>
              <a:t>Some reviews are not relevant to the investigation</a:t>
            </a:r>
          </a:p>
          <a:p>
            <a:pPr eaLnBrk="1" hangingPunct="1"/>
            <a:r>
              <a:rPr lang="fr-FR" smtClean="0"/>
              <a:t>Theories in the review might be mentionned or described, but often without a clear, logical connection among the theories, or without showing the relevance of each description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Grp="1" noChangeArrowheads="1"/>
          </p:cNvSpPr>
          <p:nvPr>
            <p:ph type="title"/>
          </p:nvPr>
        </p:nvSpPr>
        <p:spPr/>
        <p:txBody>
          <a:bodyPr/>
          <a:lstStyle/>
          <a:p>
            <a:pPr eaLnBrk="1" hangingPunct="1"/>
            <a:r>
              <a:rPr lang="fr-FR" sz="3200" smtClean="0"/>
              <a:t>ANSWERING SOME OF THE PROBLEMS RELATED TO THE L.R.</a:t>
            </a:r>
          </a:p>
        </p:txBody>
      </p:sp>
      <p:sp>
        <p:nvSpPr>
          <p:cNvPr id="68611" name="Rectangle 3"/>
          <p:cNvSpPr>
            <a:spLocks noGrp="1" noChangeArrowheads="1"/>
          </p:cNvSpPr>
          <p:nvPr>
            <p:ph type="body" idx="1"/>
          </p:nvPr>
        </p:nvSpPr>
        <p:spPr/>
        <p:txBody>
          <a:bodyPr/>
          <a:lstStyle/>
          <a:p>
            <a:pPr eaLnBrk="1" hangingPunct="1"/>
            <a:endParaRPr lang="fr-FR" smtClean="0"/>
          </a:p>
          <a:p>
            <a:pPr eaLnBrk="1" hangingPunct="1"/>
            <a:r>
              <a:rPr lang="fr-FR" smtClean="0"/>
              <a:t>The literature you decide to include must be relevant to the area of your investigation</a:t>
            </a:r>
          </a:p>
          <a:p>
            <a:pPr eaLnBrk="1" hangingPunct="1"/>
            <a:r>
              <a:rPr lang="fr-FR" smtClean="0"/>
              <a:t>The pieces of literature you decide to include must be logically connected to each other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
          <p:cNvSpPr>
            <a:spLocks noGrp="1" noChangeArrowheads="1"/>
          </p:cNvSpPr>
          <p:nvPr>
            <p:ph type="title"/>
          </p:nvPr>
        </p:nvSpPr>
        <p:spPr/>
        <p:txBody>
          <a:bodyPr/>
          <a:lstStyle/>
          <a:p>
            <a:pPr eaLnBrk="1" hangingPunct="1"/>
            <a:r>
              <a:rPr lang="fr-FR" smtClean="0"/>
              <a:t> BOOKS</a:t>
            </a:r>
          </a:p>
        </p:txBody>
      </p:sp>
      <p:sp>
        <p:nvSpPr>
          <p:cNvPr id="69635" name="Rectangle 3"/>
          <p:cNvSpPr>
            <a:spLocks noGrp="1" noChangeArrowheads="1"/>
          </p:cNvSpPr>
          <p:nvPr>
            <p:ph type="body" idx="1"/>
          </p:nvPr>
        </p:nvSpPr>
        <p:spPr/>
        <p:txBody>
          <a:bodyPr/>
          <a:lstStyle/>
          <a:p>
            <a:pPr eaLnBrk="1" hangingPunct="1"/>
            <a:r>
              <a:rPr lang="fr-FR" smtClean="0"/>
              <a:t>Use books first as they gather a lot of information on a topic</a:t>
            </a:r>
          </a:p>
          <a:p>
            <a:pPr eaLnBrk="1" hangingPunct="1"/>
            <a:r>
              <a:rPr lang="fr-FR" smtClean="0"/>
              <a:t>They also provide a good background information on a topic</a:t>
            </a:r>
          </a:p>
          <a:p>
            <a:pPr eaLnBrk="1" hangingPunct="1"/>
            <a:r>
              <a:rPr lang="fr-FR" smtClean="0"/>
              <a:t>They also offer intersting extensive bibliographies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Grp="1" noChangeArrowheads="1"/>
          </p:cNvSpPr>
          <p:nvPr>
            <p:ph type="title"/>
          </p:nvPr>
        </p:nvSpPr>
        <p:spPr/>
        <p:txBody>
          <a:bodyPr/>
          <a:lstStyle/>
          <a:p>
            <a:pPr eaLnBrk="1" hangingPunct="1"/>
            <a:r>
              <a:rPr lang="fr-FR" smtClean="0"/>
              <a:t>JOURNAL ARTICLES</a:t>
            </a:r>
          </a:p>
        </p:txBody>
      </p:sp>
      <p:sp>
        <p:nvSpPr>
          <p:cNvPr id="70659" name="Rectangle 3"/>
          <p:cNvSpPr>
            <a:spLocks noGrp="1" noChangeArrowheads="1"/>
          </p:cNvSpPr>
          <p:nvPr>
            <p:ph type="body" idx="1"/>
          </p:nvPr>
        </p:nvSpPr>
        <p:spPr/>
        <p:txBody>
          <a:bodyPr/>
          <a:lstStyle/>
          <a:p>
            <a:pPr eaLnBrk="1" hangingPunct="1">
              <a:buFont typeface="Wingdings" pitchFamily="2" charset="2"/>
              <a:buNone/>
            </a:pPr>
            <a:r>
              <a:rPr lang="fr-FR" b="1" smtClean="0"/>
              <a:t>Look for journal articles second</a:t>
            </a:r>
          </a:p>
          <a:p>
            <a:pPr eaLnBrk="1" hangingPunct="1"/>
            <a:r>
              <a:rPr lang="fr-FR" smtClean="0"/>
              <a:t>They discuss one pespective</a:t>
            </a:r>
          </a:p>
          <a:p>
            <a:pPr eaLnBrk="1" hangingPunct="1"/>
            <a:r>
              <a:rPr lang="fr-FR" smtClean="0"/>
              <a:t>Each article makes a unique contribution</a:t>
            </a:r>
          </a:p>
          <a:p>
            <a:pPr eaLnBrk="1" hangingPunct="1"/>
            <a:r>
              <a:rPr lang="fr-FR" smtClean="0"/>
              <a:t>They can supplement information from books</a:t>
            </a:r>
          </a:p>
          <a:p>
            <a:pPr eaLnBrk="1" hangingPunct="1"/>
            <a:r>
              <a:rPr lang="fr-FR" smtClean="0"/>
              <a:t>They offer more up-to- date information</a:t>
            </a:r>
          </a:p>
          <a:p>
            <a:pPr eaLnBrk="1" hangingPunct="1">
              <a:buFont typeface="Wingdings" pitchFamily="2" charset="2"/>
              <a:buNone/>
            </a:pPr>
            <a:r>
              <a:rPr lang="fr-FR" smtClean="0"/>
              <a:t>    </a:t>
            </a:r>
          </a:p>
          <a:p>
            <a:pPr eaLnBrk="1" hangingPunct="1">
              <a:buFont typeface="Wingdings" pitchFamily="2" charset="2"/>
              <a:buNone/>
            </a:pPr>
            <a:r>
              <a:rPr lang="fr-FR" smtClean="0"/>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2"/>
          <p:cNvSpPr>
            <a:spLocks noGrp="1" noChangeArrowheads="1"/>
          </p:cNvSpPr>
          <p:nvPr>
            <p:ph type="title"/>
          </p:nvPr>
        </p:nvSpPr>
        <p:spPr/>
        <p:txBody>
          <a:bodyPr/>
          <a:lstStyle/>
          <a:p>
            <a:pPr eaLnBrk="1" hangingPunct="1"/>
            <a:r>
              <a:rPr lang="fr-FR" dirty="0" smtClean="0">
                <a:solidFill>
                  <a:srgbClr val="FF0000"/>
                </a:solidFill>
              </a:rPr>
              <a:t>         11. WHAT ARE DATA ?</a:t>
            </a:r>
          </a:p>
        </p:txBody>
      </p:sp>
      <p:sp>
        <p:nvSpPr>
          <p:cNvPr id="43011" name="Rectangle 3"/>
          <p:cNvSpPr>
            <a:spLocks noGrp="1" noChangeArrowheads="1"/>
          </p:cNvSpPr>
          <p:nvPr>
            <p:ph type="body" idx="1"/>
          </p:nvPr>
        </p:nvSpPr>
        <p:spPr>
          <a:xfrm>
            <a:off x="838200" y="2362200"/>
            <a:ext cx="8020050" cy="3724275"/>
          </a:xfrm>
        </p:spPr>
        <p:txBody>
          <a:bodyPr/>
          <a:lstStyle/>
          <a:p>
            <a:pPr eaLnBrk="1" hangingPunct="1"/>
            <a:endParaRPr lang="fr-FR" dirty="0" smtClean="0"/>
          </a:p>
          <a:p>
            <a:pPr eaLnBrk="1" hangingPunct="1"/>
            <a:r>
              <a:rPr lang="fr-FR" sz="3200" dirty="0" smtClean="0"/>
              <a:t>The </a:t>
            </a:r>
            <a:r>
              <a:rPr lang="fr-FR" sz="3200" dirty="0" err="1" smtClean="0"/>
              <a:t>term</a:t>
            </a:r>
            <a:r>
              <a:rPr lang="fr-FR" sz="3200" dirty="0" smtClean="0"/>
              <a:t> data </a:t>
            </a:r>
            <a:r>
              <a:rPr lang="fr-FR" sz="3200" dirty="0" err="1" smtClean="0"/>
              <a:t>refers</a:t>
            </a:r>
            <a:r>
              <a:rPr lang="fr-FR" sz="3200" dirty="0" smtClean="0"/>
              <a:t> to </a:t>
            </a:r>
            <a:r>
              <a:rPr lang="fr-FR" sz="3200" dirty="0" err="1" smtClean="0"/>
              <a:t>any</a:t>
            </a:r>
            <a:r>
              <a:rPr lang="fr-FR" sz="3200" dirty="0" smtClean="0"/>
              <a:t> </a:t>
            </a:r>
            <a:r>
              <a:rPr lang="fr-FR" sz="3200" dirty="0" err="1" smtClean="0"/>
              <a:t>kind</a:t>
            </a:r>
            <a:r>
              <a:rPr lang="fr-FR" sz="3200" dirty="0" smtClean="0"/>
              <a:t> of information </a:t>
            </a:r>
            <a:r>
              <a:rPr lang="fr-FR" sz="3200" dirty="0" err="1" smtClean="0"/>
              <a:t>researchers</a:t>
            </a:r>
            <a:r>
              <a:rPr lang="fr-FR" sz="3200" dirty="0" smtClean="0"/>
              <a:t> </a:t>
            </a:r>
            <a:r>
              <a:rPr lang="fr-FR" sz="3200" dirty="0" err="1" smtClean="0"/>
              <a:t>obtain</a:t>
            </a:r>
            <a:r>
              <a:rPr lang="fr-FR" sz="3200" dirty="0" smtClean="0"/>
              <a:t> on the </a:t>
            </a:r>
            <a:r>
              <a:rPr lang="fr-FR" sz="3200" dirty="0" err="1" smtClean="0"/>
              <a:t>subjects</a:t>
            </a:r>
            <a:r>
              <a:rPr lang="fr-FR" sz="3200" dirty="0" smtClean="0"/>
              <a:t>, </a:t>
            </a:r>
            <a:r>
              <a:rPr lang="fr-FR" sz="3200" dirty="0" err="1" smtClean="0"/>
              <a:t>respondents</a:t>
            </a:r>
            <a:r>
              <a:rPr lang="fr-FR" sz="3200" dirty="0" smtClean="0"/>
              <a:t>, or participants of the </a:t>
            </a:r>
            <a:r>
              <a:rPr lang="fr-FR" sz="3200" dirty="0" err="1" smtClean="0"/>
              <a:t>study</a:t>
            </a:r>
            <a:r>
              <a:rPr lang="fr-FR" sz="3200" dirty="0" smtClean="0"/>
              <a:t>. In </a:t>
            </a:r>
            <a:r>
              <a:rPr lang="fr-FR" sz="3200" dirty="0" err="1" smtClean="0"/>
              <a:t>research</a:t>
            </a:r>
            <a:r>
              <a:rPr lang="fr-FR" sz="3200" dirty="0" smtClean="0"/>
              <a:t>, data are </a:t>
            </a:r>
            <a:r>
              <a:rPr lang="fr-FR" sz="3200" dirty="0" err="1" smtClean="0"/>
              <a:t>collected</a:t>
            </a:r>
            <a:r>
              <a:rPr lang="fr-FR" sz="3200" dirty="0" smtClean="0"/>
              <a:t> and </a:t>
            </a:r>
            <a:r>
              <a:rPr lang="fr-FR" sz="3200" dirty="0" err="1" smtClean="0"/>
              <a:t>used</a:t>
            </a:r>
            <a:r>
              <a:rPr lang="fr-FR" sz="3200" dirty="0" smtClean="0"/>
              <a:t> to </a:t>
            </a:r>
            <a:r>
              <a:rPr lang="fr-FR" sz="3200" dirty="0" err="1" smtClean="0"/>
              <a:t>answer</a:t>
            </a:r>
            <a:r>
              <a:rPr lang="fr-FR" sz="3200" dirty="0" smtClean="0"/>
              <a:t> the </a:t>
            </a:r>
            <a:r>
              <a:rPr lang="fr-FR" sz="3200" dirty="0" err="1" smtClean="0"/>
              <a:t>research</a:t>
            </a:r>
            <a:r>
              <a:rPr lang="fr-FR" sz="3200" smtClean="0"/>
              <a:t> questions </a:t>
            </a:r>
            <a:r>
              <a:rPr lang="fr-FR" sz="3200" dirty="0" smtClean="0"/>
              <a:t>and objectives of the </a:t>
            </a:r>
            <a:r>
              <a:rPr lang="fr-FR" sz="3200" dirty="0" err="1" smtClean="0"/>
              <a:t>study</a:t>
            </a:r>
            <a:r>
              <a:rPr lang="fr-FR" sz="3200" dirty="0" smtClean="0"/>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endParaRPr lang="fr-FR" smtClean="0"/>
          </a:p>
        </p:txBody>
      </p:sp>
      <p:sp>
        <p:nvSpPr>
          <p:cNvPr id="44035" name="Rectangle 3"/>
          <p:cNvSpPr>
            <a:spLocks noGrp="1" noChangeArrowheads="1"/>
          </p:cNvSpPr>
          <p:nvPr>
            <p:ph type="body" idx="1"/>
          </p:nvPr>
        </p:nvSpPr>
        <p:spPr/>
        <p:txBody>
          <a:bodyPr/>
          <a:lstStyle/>
          <a:p>
            <a:pPr eaLnBrk="1" hangingPunct="1"/>
            <a:r>
              <a:rPr lang="fr-FR" sz="3200" dirty="0" smtClean="0"/>
              <a:t>Data collection </a:t>
            </a:r>
            <a:r>
              <a:rPr lang="fr-FR" sz="3200" dirty="0" err="1" smtClean="0"/>
              <a:t>is</a:t>
            </a:r>
            <a:r>
              <a:rPr lang="fr-FR" sz="3200" dirty="0" smtClean="0"/>
              <a:t> an </a:t>
            </a:r>
            <a:r>
              <a:rPr lang="fr-FR" sz="3200" dirty="0" err="1" smtClean="0"/>
              <a:t>extremely</a:t>
            </a:r>
            <a:r>
              <a:rPr lang="fr-FR" sz="3200" dirty="0" smtClean="0"/>
              <a:t> important part of </a:t>
            </a:r>
            <a:r>
              <a:rPr lang="fr-FR" sz="3200" dirty="0" err="1" smtClean="0"/>
              <a:t>any</a:t>
            </a:r>
            <a:r>
              <a:rPr lang="fr-FR" sz="3200" dirty="0" smtClean="0"/>
              <a:t> </a:t>
            </a:r>
            <a:r>
              <a:rPr lang="fr-FR" sz="3200" dirty="0" err="1" smtClean="0"/>
              <a:t>research</a:t>
            </a:r>
            <a:r>
              <a:rPr lang="fr-FR" sz="3200" dirty="0" smtClean="0"/>
              <a:t> </a:t>
            </a:r>
            <a:r>
              <a:rPr lang="fr-FR" sz="3200" dirty="0" err="1" smtClean="0"/>
              <a:t>because</a:t>
            </a:r>
            <a:r>
              <a:rPr lang="fr-FR" sz="3200" dirty="0" smtClean="0"/>
              <a:t> the conclusion of a </a:t>
            </a:r>
            <a:r>
              <a:rPr lang="fr-FR" sz="3200" dirty="0" err="1" smtClean="0"/>
              <a:t>study</a:t>
            </a:r>
            <a:r>
              <a:rPr lang="fr-FR" sz="3200" dirty="0" smtClean="0"/>
              <a:t> </a:t>
            </a:r>
            <a:r>
              <a:rPr lang="fr-FR" sz="3200" dirty="0" err="1" smtClean="0"/>
              <a:t>is</a:t>
            </a:r>
            <a:r>
              <a:rPr lang="fr-FR" sz="3200" dirty="0" smtClean="0"/>
              <a:t> </a:t>
            </a:r>
            <a:r>
              <a:rPr lang="fr-FR" sz="3200" dirty="0" err="1" smtClean="0"/>
              <a:t>based</a:t>
            </a:r>
            <a:r>
              <a:rPr lang="fr-FR" sz="3200" dirty="0" smtClean="0"/>
              <a:t> on </a:t>
            </a:r>
            <a:r>
              <a:rPr lang="fr-FR" sz="3200" dirty="0" err="1" smtClean="0"/>
              <a:t>what</a:t>
            </a:r>
            <a:r>
              <a:rPr lang="fr-FR" sz="3200" dirty="0" smtClean="0"/>
              <a:t> the data </a:t>
            </a:r>
            <a:r>
              <a:rPr lang="fr-FR" sz="3200" dirty="0" err="1" smtClean="0"/>
              <a:t>reveal</a:t>
            </a:r>
            <a:r>
              <a:rPr lang="fr-FR" sz="3200" dirty="0" smtClean="0"/>
              <a:t>. The </a:t>
            </a:r>
            <a:r>
              <a:rPr lang="fr-FR" sz="3200" dirty="0" err="1" smtClean="0"/>
              <a:t>choice</a:t>
            </a:r>
            <a:r>
              <a:rPr lang="fr-FR" sz="3200" dirty="0" smtClean="0"/>
              <a:t> of </a:t>
            </a:r>
            <a:r>
              <a:rPr lang="fr-FR" sz="3200" dirty="0" err="1" smtClean="0"/>
              <a:t>procedures</a:t>
            </a:r>
            <a:r>
              <a:rPr lang="fr-FR" sz="3200" dirty="0" smtClean="0"/>
              <a:t> </a:t>
            </a:r>
            <a:r>
              <a:rPr lang="fr-FR" sz="3200" dirty="0" err="1" smtClean="0"/>
              <a:t>usually</a:t>
            </a:r>
            <a:r>
              <a:rPr lang="fr-FR" sz="3200" dirty="0" smtClean="0"/>
              <a:t> </a:t>
            </a:r>
            <a:r>
              <a:rPr lang="fr-FR" sz="3200" dirty="0" err="1" smtClean="0"/>
              <a:t>depends</a:t>
            </a:r>
            <a:r>
              <a:rPr lang="fr-FR" sz="3200" dirty="0" smtClean="0"/>
              <a:t> on the objectives and design of the </a:t>
            </a:r>
            <a:r>
              <a:rPr lang="fr-FR" sz="3200" dirty="0" err="1" smtClean="0"/>
              <a:t>study</a:t>
            </a:r>
            <a:r>
              <a:rPr lang="fr-FR" sz="3200" dirty="0" smtClean="0"/>
              <a:t> </a:t>
            </a:r>
          </a:p>
          <a:p>
            <a:pPr eaLnBrk="1" hangingPunct="1">
              <a:buFont typeface="Wingdings" pitchFamily="2" charset="2"/>
              <a:buNone/>
            </a:pPr>
            <a:endParaRPr lang="fr-FR"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2"/>
          <p:cNvSpPr>
            <a:spLocks noGrp="1" noChangeArrowheads="1"/>
          </p:cNvSpPr>
          <p:nvPr>
            <p:ph type="title"/>
          </p:nvPr>
        </p:nvSpPr>
        <p:spPr/>
        <p:txBody>
          <a:bodyPr/>
          <a:lstStyle/>
          <a:p>
            <a:pPr eaLnBrk="1" hangingPunct="1"/>
            <a:r>
              <a:rPr lang="fr-FR" smtClean="0">
                <a:solidFill>
                  <a:srgbClr val="FF0000"/>
                </a:solidFill>
              </a:rPr>
              <a:t>   10.TYPES OF RESEARCH DATA</a:t>
            </a:r>
          </a:p>
        </p:txBody>
      </p:sp>
      <p:sp>
        <p:nvSpPr>
          <p:cNvPr id="45059" name="Rectangle 3"/>
          <p:cNvSpPr>
            <a:spLocks noGrp="1" noChangeArrowheads="1"/>
          </p:cNvSpPr>
          <p:nvPr>
            <p:ph type="body" idx="1"/>
          </p:nvPr>
        </p:nvSpPr>
        <p:spPr/>
        <p:txBody>
          <a:bodyPr/>
          <a:lstStyle/>
          <a:p>
            <a:pPr eaLnBrk="1" hangingPunct="1"/>
            <a:endParaRPr lang="fr-FR" dirty="0" smtClean="0"/>
          </a:p>
          <a:p>
            <a:pPr eaLnBrk="1" hangingPunct="1"/>
            <a:r>
              <a:rPr lang="fr-FR" dirty="0" err="1" smtClean="0"/>
              <a:t>Research</a:t>
            </a:r>
            <a:r>
              <a:rPr lang="fr-FR" dirty="0" smtClean="0"/>
              <a:t> data are </a:t>
            </a:r>
            <a:r>
              <a:rPr lang="fr-FR" dirty="0" err="1" smtClean="0"/>
              <a:t>generally</a:t>
            </a:r>
            <a:r>
              <a:rPr lang="fr-FR" dirty="0" smtClean="0"/>
              <a:t> </a:t>
            </a:r>
            <a:r>
              <a:rPr lang="fr-FR" dirty="0" err="1" smtClean="0"/>
              <a:t>classified</a:t>
            </a:r>
            <a:r>
              <a:rPr lang="fr-FR" dirty="0" smtClean="0"/>
              <a:t> </a:t>
            </a:r>
            <a:r>
              <a:rPr lang="fr-FR" dirty="0" err="1" smtClean="0"/>
              <a:t>either</a:t>
            </a:r>
            <a:r>
              <a:rPr lang="fr-FR" dirty="0" smtClean="0"/>
              <a:t> as </a:t>
            </a:r>
            <a:r>
              <a:rPr lang="fr-FR" b="1" dirty="0" smtClean="0"/>
              <a:t>quantitative </a:t>
            </a:r>
            <a:r>
              <a:rPr lang="fr-FR" dirty="0" smtClean="0"/>
              <a:t>or </a:t>
            </a:r>
            <a:r>
              <a:rPr lang="fr-FR" b="1" dirty="0" smtClean="0"/>
              <a:t>qualitative</a:t>
            </a:r>
            <a:r>
              <a:rPr lang="fr-FR" dirty="0" smtClean="0"/>
              <a:t>. </a:t>
            </a:r>
            <a:r>
              <a:rPr lang="fr-FR" dirty="0" err="1" smtClean="0"/>
              <a:t>Based</a:t>
            </a:r>
            <a:r>
              <a:rPr lang="fr-FR" dirty="0" smtClean="0"/>
              <a:t> on </a:t>
            </a:r>
            <a:r>
              <a:rPr lang="fr-FR" dirty="0" err="1" smtClean="0"/>
              <a:t>their</a:t>
            </a:r>
            <a:r>
              <a:rPr lang="fr-FR" dirty="0" smtClean="0"/>
              <a:t> sources, </a:t>
            </a:r>
            <a:r>
              <a:rPr lang="fr-FR" dirty="0" err="1" smtClean="0"/>
              <a:t>they</a:t>
            </a:r>
            <a:r>
              <a:rPr lang="fr-FR" dirty="0" smtClean="0"/>
              <a:t> </a:t>
            </a:r>
            <a:r>
              <a:rPr lang="fr-FR" dirty="0" err="1" smtClean="0"/>
              <a:t>fall</a:t>
            </a:r>
            <a:r>
              <a:rPr lang="fr-FR" dirty="0" smtClean="0"/>
              <a:t> </a:t>
            </a:r>
            <a:r>
              <a:rPr lang="fr-FR" dirty="0" err="1" smtClean="0"/>
              <a:t>under</a:t>
            </a:r>
            <a:r>
              <a:rPr lang="fr-FR" dirty="0" smtClean="0"/>
              <a:t> </a:t>
            </a:r>
            <a:r>
              <a:rPr lang="fr-FR" dirty="0" err="1" smtClean="0"/>
              <a:t>two</a:t>
            </a:r>
            <a:r>
              <a:rPr lang="fr-FR" dirty="0" smtClean="0"/>
              <a:t> </a:t>
            </a:r>
            <a:r>
              <a:rPr lang="fr-FR" dirty="0" err="1" smtClean="0"/>
              <a:t>categories</a:t>
            </a:r>
            <a:r>
              <a:rPr lang="fr-FR" dirty="0" smtClean="0"/>
              <a:t>:</a:t>
            </a:r>
          </a:p>
          <a:p>
            <a:pPr eaLnBrk="1" hangingPunct="1">
              <a:buFont typeface="Wingdings" pitchFamily="2" charset="2"/>
              <a:buChar char="Ø"/>
            </a:pPr>
            <a:r>
              <a:rPr lang="fr-FR" dirty="0" smtClean="0"/>
              <a:t>   </a:t>
            </a:r>
            <a:r>
              <a:rPr lang="fr-FR" b="1" dirty="0" err="1" smtClean="0"/>
              <a:t>Primary</a:t>
            </a:r>
            <a:r>
              <a:rPr lang="fr-FR" b="1" dirty="0" smtClean="0"/>
              <a:t> data;</a:t>
            </a:r>
          </a:p>
          <a:p>
            <a:pPr eaLnBrk="1" hangingPunct="1">
              <a:buFont typeface="Wingdings" pitchFamily="2" charset="2"/>
              <a:buChar char="Ø"/>
            </a:pPr>
            <a:r>
              <a:rPr lang="fr-FR" b="1" dirty="0" smtClean="0"/>
              <a:t>   </a:t>
            </a:r>
            <a:r>
              <a:rPr lang="fr-FR" b="1" dirty="0" err="1" smtClean="0"/>
              <a:t>Secondary</a:t>
            </a:r>
            <a:r>
              <a:rPr lang="fr-FR" b="1" dirty="0" smtClean="0"/>
              <a:t> data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Grp="1" noChangeArrowheads="1"/>
          </p:cNvSpPr>
          <p:nvPr>
            <p:ph type="title"/>
          </p:nvPr>
        </p:nvSpPr>
        <p:spPr/>
        <p:txBody>
          <a:bodyPr/>
          <a:lstStyle/>
          <a:p>
            <a:pPr eaLnBrk="1" hangingPunct="1"/>
            <a:r>
              <a:rPr lang="fr-FR" smtClean="0">
                <a:solidFill>
                  <a:srgbClr val="FF0000"/>
                </a:solidFill>
              </a:rPr>
              <a:t>3) TYPES OF RESEARCH</a:t>
            </a:r>
          </a:p>
        </p:txBody>
      </p:sp>
      <p:sp>
        <p:nvSpPr>
          <p:cNvPr id="10243" name="Rectangle 3"/>
          <p:cNvSpPr>
            <a:spLocks noGrp="1" noChangeArrowheads="1"/>
          </p:cNvSpPr>
          <p:nvPr>
            <p:ph type="body" idx="1"/>
          </p:nvPr>
        </p:nvSpPr>
        <p:spPr/>
        <p:txBody>
          <a:bodyPr/>
          <a:lstStyle/>
          <a:p>
            <a:pPr eaLnBrk="1" hangingPunct="1"/>
            <a:endParaRPr lang="fr-FR" smtClean="0"/>
          </a:p>
          <a:p>
            <a:pPr eaLnBrk="1" hangingPunct="1"/>
            <a:r>
              <a:rPr lang="fr-FR" smtClean="0"/>
              <a:t>Research can be classified from three perspectives:</a:t>
            </a:r>
          </a:p>
          <a:p>
            <a:pPr eaLnBrk="1" hangingPunct="1"/>
            <a:r>
              <a:rPr lang="fr-FR" smtClean="0"/>
              <a:t>I. </a:t>
            </a:r>
            <a:r>
              <a:rPr lang="fr-FR" b="1" smtClean="0"/>
              <a:t>Application </a:t>
            </a:r>
            <a:r>
              <a:rPr lang="fr-FR" smtClean="0"/>
              <a:t>of the research study</a:t>
            </a:r>
          </a:p>
          <a:p>
            <a:pPr eaLnBrk="1" hangingPunct="1"/>
            <a:r>
              <a:rPr lang="fr-FR" smtClean="0"/>
              <a:t>II. </a:t>
            </a:r>
            <a:r>
              <a:rPr lang="fr-FR" b="1" smtClean="0"/>
              <a:t>Objectives</a:t>
            </a:r>
          </a:p>
          <a:p>
            <a:pPr eaLnBrk="1" hangingPunct="1"/>
            <a:r>
              <a:rPr lang="fr-FR" smtClean="0"/>
              <a:t>III. </a:t>
            </a:r>
            <a:r>
              <a:rPr lang="fr-FR" b="1" smtClean="0"/>
              <a:t>Inquiry</a:t>
            </a:r>
            <a:r>
              <a:rPr lang="fr-FR" smtClean="0"/>
              <a:t> mode employed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2"/>
          <p:cNvSpPr>
            <a:spLocks noGrp="1" noChangeArrowheads="1"/>
          </p:cNvSpPr>
          <p:nvPr>
            <p:ph type="title"/>
          </p:nvPr>
        </p:nvSpPr>
        <p:spPr/>
        <p:txBody>
          <a:bodyPr/>
          <a:lstStyle/>
          <a:p>
            <a:pPr eaLnBrk="1" hangingPunct="1"/>
            <a:r>
              <a:rPr lang="fr-FR" sz="3200" smtClean="0"/>
              <a:t>   QUANTITATIVE AND QUALITATIVE</a:t>
            </a:r>
            <a:br>
              <a:rPr lang="fr-FR" sz="3200" smtClean="0"/>
            </a:br>
            <a:r>
              <a:rPr lang="fr-FR" sz="3200" smtClean="0"/>
              <a:t>                        DATA</a:t>
            </a:r>
          </a:p>
        </p:txBody>
      </p:sp>
      <p:sp>
        <p:nvSpPr>
          <p:cNvPr id="46083" name="Rectangle 3"/>
          <p:cNvSpPr>
            <a:spLocks noGrp="1" noChangeArrowheads="1"/>
          </p:cNvSpPr>
          <p:nvPr>
            <p:ph type="body" idx="1"/>
          </p:nvPr>
        </p:nvSpPr>
        <p:spPr/>
        <p:txBody>
          <a:bodyPr/>
          <a:lstStyle/>
          <a:p>
            <a:pPr eaLnBrk="1" hangingPunct="1">
              <a:lnSpc>
                <a:spcPct val="80000"/>
              </a:lnSpc>
            </a:pPr>
            <a:endParaRPr lang="fr-FR" sz="1800" smtClean="0"/>
          </a:p>
          <a:p>
            <a:pPr eaLnBrk="1" hangingPunct="1">
              <a:lnSpc>
                <a:spcPct val="80000"/>
              </a:lnSpc>
            </a:pPr>
            <a:r>
              <a:rPr lang="fr-FR" sz="2400" b="1" smtClean="0"/>
              <a:t>Quantitative data: </a:t>
            </a:r>
          </a:p>
          <a:p>
            <a:pPr eaLnBrk="1" hangingPunct="1">
              <a:lnSpc>
                <a:spcPct val="80000"/>
              </a:lnSpc>
              <a:buFont typeface="Wingdings" pitchFamily="2" charset="2"/>
              <a:buNone/>
            </a:pPr>
            <a:r>
              <a:rPr lang="fr-FR" sz="2400" smtClean="0"/>
              <a:t>    These are information which can be counted or expressed in numerical values</a:t>
            </a:r>
          </a:p>
          <a:p>
            <a:pPr eaLnBrk="1" hangingPunct="1">
              <a:lnSpc>
                <a:spcPct val="80000"/>
              </a:lnSpc>
              <a:buFont typeface="Wingdings" pitchFamily="2" charset="2"/>
              <a:buNone/>
            </a:pPr>
            <a:r>
              <a:rPr lang="fr-FR" sz="2400" smtClean="0"/>
              <a:t>     e.g.  nb of students, age, grades, test scores…</a:t>
            </a:r>
          </a:p>
          <a:p>
            <a:pPr eaLnBrk="1" hangingPunct="1">
              <a:lnSpc>
                <a:spcPct val="80000"/>
              </a:lnSpc>
            </a:pPr>
            <a:endParaRPr lang="fr-FR" sz="2400" smtClean="0"/>
          </a:p>
          <a:p>
            <a:pPr eaLnBrk="1" hangingPunct="1">
              <a:lnSpc>
                <a:spcPct val="80000"/>
              </a:lnSpc>
            </a:pPr>
            <a:r>
              <a:rPr lang="fr-FR" sz="2400" b="1" smtClean="0"/>
              <a:t>Qualitative data:</a:t>
            </a:r>
          </a:p>
          <a:p>
            <a:pPr eaLnBrk="1" hangingPunct="1">
              <a:lnSpc>
                <a:spcPct val="80000"/>
              </a:lnSpc>
              <a:buFont typeface="Wingdings" pitchFamily="2" charset="2"/>
              <a:buNone/>
            </a:pPr>
            <a:r>
              <a:rPr lang="fr-FR" sz="2400" smtClean="0"/>
              <a:t>    These are descriptive information which has no numerical values.</a:t>
            </a:r>
          </a:p>
          <a:p>
            <a:pPr eaLnBrk="1" hangingPunct="1">
              <a:lnSpc>
                <a:spcPct val="80000"/>
              </a:lnSpc>
              <a:buFont typeface="Wingdings" pitchFamily="2" charset="2"/>
              <a:buNone/>
            </a:pPr>
            <a:r>
              <a:rPr lang="fr-FR" sz="2400" smtClean="0"/>
              <a:t>    e.g.  A person’s attitude, perception, or feelings</a:t>
            </a:r>
          </a:p>
          <a:p>
            <a:pPr eaLnBrk="1" hangingPunct="1">
              <a:lnSpc>
                <a:spcPct val="80000"/>
              </a:lnSpc>
            </a:pPr>
            <a:endParaRPr lang="fr-FR" sz="2400" smtClean="0"/>
          </a:p>
          <a:p>
            <a:pPr eaLnBrk="1" hangingPunct="1">
              <a:lnSpc>
                <a:spcPct val="80000"/>
              </a:lnSpc>
              <a:buFontTx/>
              <a:buNone/>
            </a:pPr>
            <a:endParaRPr lang="fr-FR" sz="2400" smtClean="0"/>
          </a:p>
          <a:p>
            <a:pPr eaLnBrk="1" hangingPunct="1">
              <a:lnSpc>
                <a:spcPct val="80000"/>
              </a:lnSpc>
              <a:buFont typeface="Wingdings" pitchFamily="2" charset="2"/>
              <a:buNone/>
            </a:pPr>
            <a:r>
              <a:rPr lang="fr-FR" sz="2400" smtClean="0"/>
              <a:t>   </a:t>
            </a:r>
          </a:p>
          <a:p>
            <a:pPr eaLnBrk="1" hangingPunct="1">
              <a:lnSpc>
                <a:spcPct val="80000"/>
              </a:lnSpc>
              <a:buFont typeface="Wingdings" pitchFamily="2" charset="2"/>
              <a:buNone/>
            </a:pPr>
            <a:endParaRPr lang="fr-FR" sz="18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AutoShape 2"/>
          <p:cNvSpPr>
            <a:spLocks noGrp="1" noChangeArrowheads="1"/>
          </p:cNvSpPr>
          <p:nvPr>
            <p:ph type="title"/>
          </p:nvPr>
        </p:nvSpPr>
        <p:spPr/>
        <p:txBody>
          <a:bodyPr/>
          <a:lstStyle/>
          <a:p>
            <a:pPr eaLnBrk="1" hangingPunct="1"/>
            <a:r>
              <a:rPr lang="fr-FR" b="0" smtClean="0">
                <a:solidFill>
                  <a:srgbClr val="FF0000"/>
                </a:solidFill>
              </a:rPr>
              <a:t>TYPES OF DATA:</a:t>
            </a:r>
          </a:p>
        </p:txBody>
      </p:sp>
      <p:sp>
        <p:nvSpPr>
          <p:cNvPr id="47107" name="Rectangle 3"/>
          <p:cNvSpPr>
            <a:spLocks noGrp="1" noChangeArrowheads="1"/>
          </p:cNvSpPr>
          <p:nvPr>
            <p:ph type="body" idx="1"/>
          </p:nvPr>
        </p:nvSpPr>
        <p:spPr/>
        <p:txBody>
          <a:bodyPr/>
          <a:lstStyle/>
          <a:p>
            <a:pPr eaLnBrk="1" hangingPunct="1">
              <a:buFont typeface="Wingdings" pitchFamily="2" charset="2"/>
              <a:buNone/>
            </a:pPr>
            <a:endParaRPr lang="fr-FR" smtClean="0"/>
          </a:p>
          <a:p>
            <a:pPr eaLnBrk="1" hangingPunct="1"/>
            <a:r>
              <a:rPr lang="fr-FR" b="1" smtClean="0"/>
              <a:t>Primary data;</a:t>
            </a:r>
          </a:p>
          <a:p>
            <a:pPr eaLnBrk="1" hangingPunct="1"/>
            <a:r>
              <a:rPr lang="fr-FR" b="1" smtClean="0"/>
              <a:t>Secondary data</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Methods</a:t>
            </a:r>
            <a:r>
              <a:rPr lang="fr-FR" dirty="0" smtClean="0"/>
              <a:t> of Data Collection</a:t>
            </a:r>
            <a:endParaRPr lang="fr-FR" dirty="0"/>
          </a:p>
        </p:txBody>
      </p:sp>
      <p:pic>
        <p:nvPicPr>
          <p:cNvPr id="1026" name="Picture 2"/>
          <p:cNvPicPr>
            <a:picLocks noGrp="1" noChangeAspect="1" noChangeArrowheads="1"/>
          </p:cNvPicPr>
          <p:nvPr>
            <p:ph idx="1"/>
          </p:nvPr>
        </p:nvPicPr>
        <p:blipFill>
          <a:blip r:embed="rId2"/>
          <a:srcRect/>
          <a:stretch>
            <a:fillRect/>
          </a:stretch>
        </p:blipFill>
        <p:spPr bwMode="auto">
          <a:xfrm>
            <a:off x="714348" y="428604"/>
            <a:ext cx="8215338" cy="6000792"/>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p:cNvSpPr>
            <a:spLocks noGrp="1" noChangeArrowheads="1"/>
          </p:cNvSpPr>
          <p:nvPr>
            <p:ph type="title"/>
          </p:nvPr>
        </p:nvSpPr>
        <p:spPr/>
        <p:txBody>
          <a:bodyPr/>
          <a:lstStyle/>
          <a:p>
            <a:pPr eaLnBrk="1" hangingPunct="1"/>
            <a:r>
              <a:rPr lang="fr-FR" smtClean="0"/>
              <a:t>PRIMARY VS SECONDARY DATA</a:t>
            </a:r>
          </a:p>
        </p:txBody>
      </p:sp>
      <p:sp>
        <p:nvSpPr>
          <p:cNvPr id="48131" name="Rectangle 3"/>
          <p:cNvSpPr>
            <a:spLocks noGrp="1" noChangeArrowheads="1"/>
          </p:cNvSpPr>
          <p:nvPr>
            <p:ph type="body" idx="1"/>
          </p:nvPr>
        </p:nvSpPr>
        <p:spPr/>
        <p:txBody>
          <a:bodyPr/>
          <a:lstStyle/>
          <a:p>
            <a:pPr eaLnBrk="1" hangingPunct="1"/>
            <a:endParaRPr lang="fr-FR" smtClean="0"/>
          </a:p>
          <a:p>
            <a:pPr eaLnBrk="1" hangingPunct="1"/>
            <a:r>
              <a:rPr lang="fr-FR" b="1" smtClean="0"/>
              <a:t>Primary data</a:t>
            </a:r>
            <a:r>
              <a:rPr lang="fr-FR" smtClean="0"/>
              <a:t> are originated by a researcher for the specific purpose of addressing the problem at hand. They are collected directly from the subjects being studied.</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2"/>
          <p:cNvSpPr>
            <a:spLocks noGrp="1" noChangeArrowheads="1"/>
          </p:cNvSpPr>
          <p:nvPr>
            <p:ph type="title"/>
          </p:nvPr>
        </p:nvSpPr>
        <p:spPr/>
        <p:txBody>
          <a:bodyPr/>
          <a:lstStyle/>
          <a:p>
            <a:pPr eaLnBrk="1" hangingPunct="1"/>
            <a:r>
              <a:rPr lang="fr-FR" smtClean="0"/>
              <a:t>PRIMARY VS SECONDARY DATA</a:t>
            </a:r>
          </a:p>
        </p:txBody>
      </p:sp>
      <p:sp>
        <p:nvSpPr>
          <p:cNvPr id="49155" name="Rectangle 3"/>
          <p:cNvSpPr>
            <a:spLocks noGrp="1" noChangeArrowheads="1"/>
          </p:cNvSpPr>
          <p:nvPr>
            <p:ph type="body" idx="1"/>
          </p:nvPr>
        </p:nvSpPr>
        <p:spPr/>
        <p:txBody>
          <a:bodyPr/>
          <a:lstStyle/>
          <a:p>
            <a:pPr eaLnBrk="1" hangingPunct="1"/>
            <a:r>
              <a:rPr lang="fr-FR" b="1" smtClean="0"/>
              <a:t>Secondary data</a:t>
            </a:r>
            <a:r>
              <a:rPr lang="fr-FR" smtClean="0"/>
              <a:t>:</a:t>
            </a:r>
          </a:p>
          <a:p>
            <a:pPr eaLnBrk="1" hangingPunct="1">
              <a:buFont typeface="Wingdings" pitchFamily="2" charset="2"/>
              <a:buNone/>
            </a:pPr>
            <a:r>
              <a:rPr lang="fr-FR" smtClean="0"/>
              <a:t>    These are information already available. They have been collected from other available sources ( recent censuses and analysed by someone else for purposes other than the problem at hand. Secondary data may be published or unpublished.</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Grp="1" noChangeArrowheads="1"/>
          </p:cNvSpPr>
          <p:nvPr>
            <p:ph type="title"/>
          </p:nvPr>
        </p:nvSpPr>
        <p:spPr/>
        <p:txBody>
          <a:bodyPr/>
          <a:lstStyle/>
          <a:p>
            <a:pPr algn="ctr" eaLnBrk="1" hangingPunct="1"/>
            <a:r>
              <a:rPr lang="fr-FR" sz="3200" dirty="0" smtClean="0">
                <a:solidFill>
                  <a:srgbClr val="FF0000"/>
                </a:solidFill>
              </a:rPr>
              <a:t>11. COLLECTING DATA USING PRIMARY SOURCES     </a:t>
            </a:r>
          </a:p>
        </p:txBody>
      </p:sp>
      <p:sp>
        <p:nvSpPr>
          <p:cNvPr id="50179" name="Rectangle 3"/>
          <p:cNvSpPr>
            <a:spLocks noGrp="1" noChangeArrowheads="1"/>
          </p:cNvSpPr>
          <p:nvPr>
            <p:ph type="body" idx="1"/>
          </p:nvPr>
        </p:nvSpPr>
        <p:spPr/>
        <p:txBody>
          <a:bodyPr/>
          <a:lstStyle/>
          <a:p>
            <a:pPr eaLnBrk="1" hangingPunct="1">
              <a:buFont typeface="Wingdings" pitchFamily="2" charset="2"/>
              <a:buNone/>
            </a:pPr>
            <a:r>
              <a:rPr lang="fr-FR" sz="4000" b="1" dirty="0" err="1" smtClean="0"/>
              <a:t>Research</a:t>
            </a:r>
            <a:r>
              <a:rPr lang="fr-FR" sz="4000" b="1" dirty="0" smtClean="0"/>
              <a:t> </a:t>
            </a:r>
            <a:r>
              <a:rPr lang="fr-FR" sz="4000" b="1" dirty="0" err="1" smtClean="0"/>
              <a:t>tools</a:t>
            </a:r>
            <a:r>
              <a:rPr lang="fr-FR" sz="4000" b="1" dirty="0" smtClean="0"/>
              <a:t>:</a:t>
            </a:r>
          </a:p>
          <a:p>
            <a:pPr eaLnBrk="1" hangingPunct="1"/>
            <a:r>
              <a:rPr lang="fr-FR" sz="4000" dirty="0" smtClean="0"/>
              <a:t>1.  Questionnaires</a:t>
            </a:r>
          </a:p>
          <a:p>
            <a:pPr eaLnBrk="1" hangingPunct="1"/>
            <a:r>
              <a:rPr lang="fr-FR" sz="4000" dirty="0" smtClean="0"/>
              <a:t>2.  Interview </a:t>
            </a:r>
            <a:r>
              <a:rPr lang="fr-FR" sz="4000" dirty="0" err="1" smtClean="0"/>
              <a:t>schedules</a:t>
            </a:r>
            <a:endParaRPr lang="fr-FR" sz="4000" dirty="0" smtClean="0"/>
          </a:p>
          <a:p>
            <a:pPr eaLnBrk="1" hangingPunct="1"/>
            <a:r>
              <a:rPr lang="fr-FR" sz="4000" dirty="0" smtClean="0"/>
              <a:t>3.  Observations</a:t>
            </a:r>
          </a:p>
          <a:p>
            <a:pPr eaLnBrk="1" hangingPunct="1">
              <a:buNone/>
            </a:pPr>
            <a:endParaRPr lang="fr-FR" sz="4000" dirty="0" smtClean="0"/>
          </a:p>
          <a:p>
            <a:pPr eaLnBrk="1" hangingPunct="1"/>
            <a:endParaRPr lang="fr-FR"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a:spLocks noGrp="1" noChangeArrowheads="1"/>
          </p:cNvSpPr>
          <p:nvPr>
            <p:ph type="title"/>
          </p:nvPr>
        </p:nvSpPr>
        <p:spPr/>
        <p:txBody>
          <a:bodyPr/>
          <a:lstStyle/>
          <a:p>
            <a:pPr algn="ctr" eaLnBrk="1" hangingPunct="1"/>
            <a:r>
              <a:rPr lang="fr-FR" sz="4800" b="0" dirty="0" smtClean="0">
                <a:solidFill>
                  <a:srgbClr val="FF0000"/>
                </a:solidFill>
              </a:rPr>
              <a:t>1. The questionnaire</a:t>
            </a:r>
          </a:p>
        </p:txBody>
      </p:sp>
      <p:sp>
        <p:nvSpPr>
          <p:cNvPr id="51203" name="Rectangle 3"/>
          <p:cNvSpPr>
            <a:spLocks noGrp="1" noChangeArrowheads="1"/>
          </p:cNvSpPr>
          <p:nvPr>
            <p:ph type="body" idx="1"/>
          </p:nvPr>
        </p:nvSpPr>
        <p:spPr>
          <a:xfrm>
            <a:off x="642910" y="2362200"/>
            <a:ext cx="8501090" cy="4495800"/>
          </a:xfrm>
        </p:spPr>
        <p:txBody>
          <a:bodyPr/>
          <a:lstStyle/>
          <a:p>
            <a:pPr eaLnBrk="1" hangingPunct="1"/>
            <a:r>
              <a:rPr lang="fr-FR" dirty="0" smtClean="0">
                <a:solidFill>
                  <a:srgbClr val="FF0000"/>
                </a:solidFill>
              </a:rPr>
              <a:t>HOW TO CONSTRUCT   A  QUESTIONNAIRE</a:t>
            </a:r>
            <a:endParaRPr lang="fr-FR" dirty="0" smtClean="0"/>
          </a:p>
          <a:p>
            <a:pPr eaLnBrk="1" hangingPunct="1"/>
            <a:r>
              <a:rPr lang="fr-FR" dirty="0" smtClean="0"/>
              <a:t>Questionnaires must </a:t>
            </a:r>
            <a:r>
              <a:rPr lang="fr-FR" dirty="0" err="1" smtClean="0"/>
              <a:t>contain</a:t>
            </a:r>
            <a:r>
              <a:rPr lang="fr-FR" dirty="0" smtClean="0"/>
              <a:t> simple but </a:t>
            </a:r>
            <a:r>
              <a:rPr lang="fr-FR" dirty="0" err="1" smtClean="0"/>
              <a:t>straightforward</a:t>
            </a:r>
            <a:r>
              <a:rPr lang="fr-FR" dirty="0" smtClean="0"/>
              <a:t> directions for the </a:t>
            </a:r>
            <a:r>
              <a:rPr lang="fr-FR" dirty="0" err="1" smtClean="0"/>
              <a:t>respondents</a:t>
            </a:r>
            <a:r>
              <a:rPr lang="fr-FR" dirty="0" smtClean="0"/>
              <a:t> </a:t>
            </a:r>
            <a:r>
              <a:rPr lang="fr-FR" dirty="0" err="1" smtClean="0"/>
              <a:t>so</a:t>
            </a:r>
            <a:r>
              <a:rPr lang="fr-FR" dirty="0" smtClean="0"/>
              <a:t> </a:t>
            </a:r>
            <a:r>
              <a:rPr lang="fr-FR" dirty="0" err="1" smtClean="0"/>
              <a:t>that</a:t>
            </a:r>
            <a:r>
              <a:rPr lang="fr-FR" dirty="0" smtClean="0"/>
              <a:t> </a:t>
            </a:r>
            <a:r>
              <a:rPr lang="fr-FR" dirty="0" err="1" smtClean="0"/>
              <a:t>they</a:t>
            </a:r>
            <a:r>
              <a:rPr lang="fr-FR" dirty="0" smtClean="0"/>
              <a:t> </a:t>
            </a:r>
            <a:r>
              <a:rPr lang="fr-FR" dirty="0" err="1" smtClean="0"/>
              <a:t>may</a:t>
            </a:r>
            <a:r>
              <a:rPr lang="fr-FR" dirty="0" smtClean="0"/>
              <a:t> not </a:t>
            </a:r>
            <a:r>
              <a:rPr lang="fr-FR" dirty="0" err="1" smtClean="0"/>
              <a:t>feel</a:t>
            </a:r>
            <a:r>
              <a:rPr lang="fr-FR" dirty="0" smtClean="0"/>
              <a:t> </a:t>
            </a:r>
            <a:r>
              <a:rPr lang="fr-FR" dirty="0" err="1" smtClean="0"/>
              <a:t>any</a:t>
            </a:r>
            <a:r>
              <a:rPr lang="fr-FR" dirty="0" smtClean="0"/>
              <a:t> </a:t>
            </a:r>
            <a:r>
              <a:rPr lang="fr-FR" dirty="0" err="1" smtClean="0"/>
              <a:t>difficulty</a:t>
            </a:r>
            <a:r>
              <a:rPr lang="fr-FR" dirty="0" smtClean="0"/>
              <a:t> in </a:t>
            </a:r>
            <a:r>
              <a:rPr lang="fr-FR" dirty="0" err="1" smtClean="0"/>
              <a:t>answering</a:t>
            </a:r>
            <a:r>
              <a:rPr lang="fr-FR" dirty="0" smtClean="0"/>
              <a:t> the question.</a:t>
            </a:r>
          </a:p>
          <a:p>
            <a:pPr eaLnBrk="1" hangingPunct="1"/>
            <a:r>
              <a:rPr lang="fr-FR" dirty="0" smtClean="0"/>
              <a:t>Do not use </a:t>
            </a:r>
            <a:r>
              <a:rPr lang="fr-FR" dirty="0" err="1" smtClean="0"/>
              <a:t>ambiguous</a:t>
            </a:r>
            <a:r>
              <a:rPr lang="fr-FR" dirty="0" smtClean="0"/>
              <a:t> questions or questions </a:t>
            </a:r>
            <a:r>
              <a:rPr lang="fr-FR" dirty="0" err="1" smtClean="0"/>
              <a:t>based</a:t>
            </a:r>
            <a:r>
              <a:rPr lang="fr-FR" dirty="0" smtClean="0"/>
              <a:t> on </a:t>
            </a:r>
            <a:r>
              <a:rPr lang="fr-FR" dirty="0" err="1" smtClean="0"/>
              <a:t>presumptions</a:t>
            </a:r>
            <a:r>
              <a:rPr lang="fr-FR" dirty="0" smtClean="0"/>
              <a:t> (supposition or </a:t>
            </a:r>
            <a:r>
              <a:rPr lang="fr-FR" dirty="0" err="1" smtClean="0"/>
              <a:t>guessing</a:t>
            </a:r>
            <a:r>
              <a:rPr lang="fr-FR" dirty="0" smtClean="0"/>
              <a:t>; : questions </a:t>
            </a:r>
            <a:r>
              <a:rPr lang="fr-FR" dirty="0" err="1" smtClean="0"/>
              <a:t>should</a:t>
            </a:r>
            <a:r>
              <a:rPr lang="fr-FR" dirty="0" smtClean="0"/>
              <a:t> </a:t>
            </a:r>
            <a:r>
              <a:rPr lang="fr-FR" dirty="0" err="1" smtClean="0"/>
              <a:t>be</a:t>
            </a:r>
            <a:r>
              <a:rPr lang="fr-FR" dirty="0" smtClean="0"/>
              <a:t> </a:t>
            </a:r>
            <a:r>
              <a:rPr lang="fr-FR" dirty="0" err="1" smtClean="0"/>
              <a:t>kept</a:t>
            </a:r>
            <a:r>
              <a:rPr lang="fr-FR" dirty="0" smtClean="0"/>
              <a:t> short and </a:t>
            </a:r>
            <a:r>
              <a:rPr lang="fr-FR" dirty="0" err="1" smtClean="0"/>
              <a:t>clear</a:t>
            </a:r>
            <a:r>
              <a:rPr lang="fr-FR" dirty="0" smtClean="0"/>
              <a:t>, free </a:t>
            </a:r>
            <a:r>
              <a:rPr lang="fr-FR" dirty="0" err="1" smtClean="0"/>
              <a:t>from</a:t>
            </a:r>
            <a:r>
              <a:rPr lang="fr-FR" dirty="0" smtClean="0"/>
              <a:t> </a:t>
            </a:r>
            <a:r>
              <a:rPr lang="fr-FR" dirty="0" err="1" smtClean="0"/>
              <a:t>guessing</a:t>
            </a:r>
            <a:r>
              <a:rPr lang="fr-FR" dirty="0" smtClean="0"/>
              <a:t> and </a:t>
            </a:r>
            <a:r>
              <a:rPr lang="fr-FR" dirty="0" err="1" smtClean="0"/>
              <a:t>interpretations</a:t>
            </a:r>
            <a:r>
              <a:rPr lang="fr-FR" dirty="0" smtClean="0"/>
              <a:t>.</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b="0" dirty="0" smtClean="0">
                <a:solidFill>
                  <a:srgbClr val="FF0000"/>
                </a:solidFill>
              </a:rPr>
              <a:t>HOW TO CONSTRUCT   A  QUESTIONNAIRE</a:t>
            </a:r>
            <a:endParaRPr lang="fr-FR" sz="2800" dirty="0"/>
          </a:p>
        </p:txBody>
      </p:sp>
      <p:sp>
        <p:nvSpPr>
          <p:cNvPr id="3" name="Espace réservé du contenu 2"/>
          <p:cNvSpPr>
            <a:spLocks noGrp="1"/>
          </p:cNvSpPr>
          <p:nvPr>
            <p:ph idx="1"/>
          </p:nvPr>
        </p:nvSpPr>
        <p:spPr>
          <a:xfrm>
            <a:off x="838200" y="2362200"/>
            <a:ext cx="8020080" cy="4281510"/>
          </a:xfrm>
        </p:spPr>
        <p:txBody>
          <a:bodyPr/>
          <a:lstStyle/>
          <a:p>
            <a:pPr eaLnBrk="1" hangingPunct="1"/>
            <a:r>
              <a:rPr lang="fr-FR" dirty="0" smtClean="0"/>
              <a:t>Do not </a:t>
            </a:r>
            <a:r>
              <a:rPr lang="fr-FR" dirty="0" err="1" smtClean="0"/>
              <a:t>ask</a:t>
            </a:r>
            <a:r>
              <a:rPr lang="fr-FR" dirty="0" smtClean="0"/>
              <a:t> </a:t>
            </a:r>
            <a:r>
              <a:rPr lang="fr-FR" dirty="0" err="1" smtClean="0"/>
              <a:t>leading</a:t>
            </a:r>
            <a:r>
              <a:rPr lang="fr-FR" dirty="0" smtClean="0"/>
              <a:t> questions): </a:t>
            </a:r>
            <a:r>
              <a:rPr lang="fr-FR" dirty="0" err="1" smtClean="0"/>
              <a:t>Don’t</a:t>
            </a:r>
            <a:r>
              <a:rPr lang="fr-FR" dirty="0" smtClean="0"/>
              <a:t> </a:t>
            </a:r>
            <a:r>
              <a:rPr lang="fr-FR" dirty="0" err="1" smtClean="0"/>
              <a:t>lead</a:t>
            </a:r>
            <a:r>
              <a:rPr lang="fr-FR" dirty="0" smtClean="0"/>
              <a:t> the </a:t>
            </a:r>
            <a:r>
              <a:rPr lang="fr-FR" dirty="0" err="1" smtClean="0"/>
              <a:t>respondents</a:t>
            </a:r>
            <a:r>
              <a:rPr lang="fr-FR" dirty="0" smtClean="0"/>
              <a:t> to </a:t>
            </a:r>
            <a:r>
              <a:rPr lang="fr-FR" dirty="0" err="1" smtClean="0"/>
              <a:t>answer</a:t>
            </a:r>
            <a:r>
              <a:rPr lang="fr-FR" dirty="0" smtClean="0"/>
              <a:t> in a certain </a:t>
            </a:r>
            <a:r>
              <a:rPr lang="fr-FR" dirty="0" err="1" smtClean="0"/>
              <a:t>way</a:t>
            </a:r>
            <a:r>
              <a:rPr lang="fr-FR" dirty="0" smtClean="0"/>
              <a:t>. </a:t>
            </a:r>
          </a:p>
          <a:p>
            <a:pPr eaLnBrk="1" hangingPunct="1">
              <a:buNone/>
            </a:pPr>
            <a:r>
              <a:rPr lang="fr-FR" b="1" dirty="0" smtClean="0"/>
              <a:t>     </a:t>
            </a:r>
            <a:r>
              <a:rPr lang="fr-FR" b="1" dirty="0" err="1" smtClean="0"/>
              <a:t>Eg</a:t>
            </a:r>
            <a:r>
              <a:rPr lang="fr-FR" b="1" dirty="0" smtClean="0"/>
              <a:t>:</a:t>
            </a:r>
            <a:r>
              <a:rPr lang="fr-FR" dirty="0" smtClean="0"/>
              <a:t> How </a:t>
            </a:r>
            <a:r>
              <a:rPr lang="fr-FR" dirty="0" err="1" smtClean="0"/>
              <a:t>often</a:t>
            </a:r>
            <a:r>
              <a:rPr lang="fr-FR" dirty="0" smtClean="0"/>
              <a:t> do </a:t>
            </a:r>
            <a:r>
              <a:rPr lang="fr-FR" dirty="0" err="1" smtClean="0"/>
              <a:t>you</a:t>
            </a:r>
            <a:r>
              <a:rPr lang="fr-FR" dirty="0" smtClean="0"/>
              <a:t> </a:t>
            </a:r>
            <a:r>
              <a:rPr lang="fr-FR" dirty="0" err="1" smtClean="0"/>
              <a:t>wash</a:t>
            </a:r>
            <a:r>
              <a:rPr lang="fr-FR" dirty="0" smtClean="0"/>
              <a:t> </a:t>
            </a:r>
            <a:r>
              <a:rPr lang="fr-FR" dirty="0" err="1" smtClean="0"/>
              <a:t>your</a:t>
            </a:r>
            <a:r>
              <a:rPr lang="fr-FR" dirty="0" smtClean="0"/>
              <a:t> car?</a:t>
            </a:r>
          </a:p>
          <a:p>
            <a:pPr>
              <a:buNone/>
            </a:pPr>
            <a:endParaRPr lang="fr-FR" dirty="0" smtClean="0"/>
          </a:p>
          <a:p>
            <a:pPr>
              <a:buNone/>
            </a:pPr>
            <a:r>
              <a:rPr lang="fr-FR" dirty="0" smtClean="0"/>
              <a:t>Assumes </a:t>
            </a:r>
            <a:r>
              <a:rPr lang="fr-FR" dirty="0" err="1" smtClean="0"/>
              <a:t>that</a:t>
            </a:r>
            <a:r>
              <a:rPr lang="fr-FR" dirty="0" smtClean="0"/>
              <a:t> the </a:t>
            </a:r>
            <a:r>
              <a:rPr lang="fr-FR" dirty="0" err="1" smtClean="0"/>
              <a:t>respondent</a:t>
            </a:r>
            <a:r>
              <a:rPr lang="fr-FR" dirty="0" smtClean="0"/>
              <a:t> has a car and </a:t>
            </a:r>
            <a:r>
              <a:rPr lang="fr-FR" dirty="0" err="1" smtClean="0"/>
              <a:t>he</a:t>
            </a:r>
            <a:r>
              <a:rPr lang="fr-FR" dirty="0" smtClean="0"/>
              <a:t> </a:t>
            </a:r>
            <a:r>
              <a:rPr lang="fr-FR" dirty="0" err="1" smtClean="0"/>
              <a:t>washes</a:t>
            </a:r>
            <a:r>
              <a:rPr lang="fr-FR" dirty="0" smtClean="0"/>
              <a:t> </a:t>
            </a:r>
            <a:r>
              <a:rPr lang="fr-FR" dirty="0" err="1" smtClean="0"/>
              <a:t>it</a:t>
            </a:r>
            <a:r>
              <a:rPr lang="fr-FR" dirty="0" smtClean="0"/>
              <a:t>. </a:t>
            </a:r>
            <a:r>
              <a:rPr lang="fr-FR" dirty="0" err="1" smtClean="0"/>
              <a:t>Instead</a:t>
            </a:r>
            <a:r>
              <a:rPr lang="fr-FR" dirty="0" smtClean="0"/>
              <a:t>, </a:t>
            </a:r>
            <a:r>
              <a:rPr lang="fr-FR" dirty="0" err="1" smtClean="0"/>
              <a:t>ask</a:t>
            </a:r>
            <a:r>
              <a:rPr lang="fr-FR" dirty="0" smtClean="0"/>
              <a:t> a </a:t>
            </a:r>
            <a:r>
              <a:rPr lang="fr-FR" dirty="0" err="1" smtClean="0"/>
              <a:t>filter</a:t>
            </a:r>
            <a:r>
              <a:rPr lang="fr-FR" dirty="0" smtClean="0"/>
              <a:t> question to </a:t>
            </a:r>
            <a:r>
              <a:rPr lang="fr-FR" dirty="0" err="1" smtClean="0"/>
              <a:t>find</a:t>
            </a:r>
            <a:r>
              <a:rPr lang="fr-FR" dirty="0" smtClean="0"/>
              <a:t> if </a:t>
            </a:r>
            <a:r>
              <a:rPr lang="fr-FR" dirty="0" err="1" smtClean="0"/>
              <a:t>he</a:t>
            </a:r>
            <a:r>
              <a:rPr lang="fr-FR" dirty="0" smtClean="0"/>
              <a:t> has a car or not and </a:t>
            </a:r>
            <a:r>
              <a:rPr lang="fr-FR" dirty="0" err="1" smtClean="0"/>
              <a:t>then</a:t>
            </a:r>
            <a:r>
              <a:rPr lang="fr-FR" dirty="0" smtClean="0"/>
              <a:t> : " if </a:t>
            </a:r>
            <a:r>
              <a:rPr lang="fr-FR" dirty="0" err="1" smtClean="0"/>
              <a:t>you</a:t>
            </a:r>
            <a:r>
              <a:rPr lang="fr-FR" dirty="0" smtClean="0"/>
              <a:t> </a:t>
            </a:r>
            <a:r>
              <a:rPr lang="fr-FR" dirty="0" err="1" smtClean="0"/>
              <a:t>wash</a:t>
            </a:r>
            <a:r>
              <a:rPr lang="fr-FR" dirty="0" smtClean="0"/>
              <a:t> </a:t>
            </a:r>
            <a:r>
              <a:rPr lang="fr-FR" dirty="0" err="1" smtClean="0"/>
              <a:t>your</a:t>
            </a:r>
            <a:r>
              <a:rPr lang="fr-FR" dirty="0" smtClean="0"/>
              <a:t> car, how </a:t>
            </a:r>
            <a:r>
              <a:rPr lang="fr-FR" dirty="0" err="1" smtClean="0"/>
              <a:t>many</a:t>
            </a:r>
            <a:r>
              <a:rPr lang="fr-FR" dirty="0" smtClean="0"/>
              <a:t> times a </a:t>
            </a:r>
            <a:r>
              <a:rPr lang="fr-FR" dirty="0" err="1" smtClean="0"/>
              <a:t>year</a:t>
            </a:r>
            <a:r>
              <a:rPr lang="fr-FR" dirty="0" smtClean="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sz="3600" dirty="0" smtClean="0"/>
              <a:t>Double-</a:t>
            </a:r>
            <a:r>
              <a:rPr lang="fr-FR" sz="3600" dirty="0" err="1" smtClean="0"/>
              <a:t>barrelled</a:t>
            </a:r>
            <a:r>
              <a:rPr lang="fr-FR" sz="3600" dirty="0" smtClean="0"/>
              <a:t> questions </a:t>
            </a:r>
            <a:r>
              <a:rPr lang="fr-FR" sz="3600" dirty="0" err="1" smtClean="0"/>
              <a:t>should</a:t>
            </a:r>
            <a:r>
              <a:rPr lang="fr-FR" sz="3600" dirty="0" smtClean="0"/>
              <a:t> </a:t>
            </a:r>
            <a:r>
              <a:rPr lang="fr-FR" sz="3600" dirty="0" err="1" smtClean="0"/>
              <a:t>be</a:t>
            </a:r>
            <a:r>
              <a:rPr lang="fr-FR" sz="3600" dirty="0" smtClean="0"/>
              <a:t> </a:t>
            </a:r>
            <a:r>
              <a:rPr lang="fr-FR" sz="3600" dirty="0" err="1" smtClean="0"/>
              <a:t>avoided.i.e.</a:t>
            </a:r>
            <a:r>
              <a:rPr lang="fr-FR" sz="3600" dirty="0" smtClean="0"/>
              <a:t> </a:t>
            </a:r>
            <a:r>
              <a:rPr lang="fr-FR" sz="3600" dirty="0" err="1" smtClean="0"/>
              <a:t>two</a:t>
            </a:r>
            <a:r>
              <a:rPr lang="fr-FR" sz="3600" dirty="0" smtClean="0"/>
              <a:t> questions in one / </a:t>
            </a:r>
            <a:r>
              <a:rPr lang="fr-FR" sz="3600" dirty="0" err="1" smtClean="0"/>
              <a:t>asking</a:t>
            </a:r>
            <a:r>
              <a:rPr lang="fr-FR" sz="3600" dirty="0" smtClean="0"/>
              <a:t> </a:t>
            </a:r>
            <a:r>
              <a:rPr lang="fr-FR" sz="3600" dirty="0" err="1" smtClean="0"/>
              <a:t>two</a:t>
            </a:r>
            <a:r>
              <a:rPr lang="fr-FR" sz="3600" dirty="0" smtClean="0"/>
              <a:t> </a:t>
            </a:r>
            <a:r>
              <a:rPr lang="fr-FR" sz="3600" dirty="0" err="1" smtClean="0"/>
              <a:t>qustions</a:t>
            </a:r>
            <a:r>
              <a:rPr lang="fr-FR" sz="3600" dirty="0" smtClean="0"/>
              <a:t> </a:t>
            </a:r>
            <a:r>
              <a:rPr lang="fr-FR" sz="3600" dirty="0" err="1" smtClean="0"/>
              <a:t>rather</a:t>
            </a:r>
            <a:r>
              <a:rPr lang="fr-FR" sz="3600" dirty="0" smtClean="0"/>
              <a:t> </a:t>
            </a:r>
            <a:r>
              <a:rPr lang="fr-FR" sz="3600" dirty="0" err="1" smtClean="0"/>
              <a:t>than</a:t>
            </a:r>
            <a:r>
              <a:rPr lang="fr-FR" sz="3600" dirty="0" smtClean="0"/>
              <a:t> one.</a:t>
            </a:r>
          </a:p>
          <a:p>
            <a:pPr>
              <a:buNone/>
            </a:pPr>
            <a:endParaRPr lang="fr-FR" dirty="0" smtClean="0"/>
          </a:p>
          <a:p>
            <a:endParaRPr lang="fr-F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of questionnaire:</a:t>
            </a:r>
            <a:endParaRPr lang="fr-FR" dirty="0"/>
          </a:p>
        </p:txBody>
      </p:sp>
      <p:sp>
        <p:nvSpPr>
          <p:cNvPr id="3" name="Espace réservé du contenu 2"/>
          <p:cNvSpPr>
            <a:spLocks noGrp="1"/>
          </p:cNvSpPr>
          <p:nvPr>
            <p:ph idx="1"/>
          </p:nvPr>
        </p:nvSpPr>
        <p:spPr/>
        <p:txBody>
          <a:bodyPr/>
          <a:lstStyle/>
          <a:p>
            <a:r>
              <a:rPr lang="fr-FR" dirty="0" smtClean="0"/>
              <a:t>There are </a:t>
            </a:r>
            <a:r>
              <a:rPr lang="fr-FR" dirty="0" err="1" smtClean="0"/>
              <a:t>three</a:t>
            </a:r>
            <a:r>
              <a:rPr lang="fr-FR" dirty="0" smtClean="0"/>
              <a:t> basic types of questionnaire, </a:t>
            </a:r>
            <a:r>
              <a:rPr lang="fr-FR" dirty="0" err="1" smtClean="0"/>
              <a:t>they</a:t>
            </a:r>
            <a:r>
              <a:rPr lang="fr-FR" dirty="0" smtClean="0"/>
              <a:t> are </a:t>
            </a:r>
            <a:r>
              <a:rPr lang="fr-FR" dirty="0" err="1" smtClean="0"/>
              <a:t>classified</a:t>
            </a:r>
            <a:r>
              <a:rPr lang="fr-FR" dirty="0" smtClean="0"/>
              <a:t> </a:t>
            </a:r>
            <a:r>
              <a:rPr lang="fr-FR" dirty="0" err="1" smtClean="0"/>
              <a:t>according</a:t>
            </a:r>
            <a:r>
              <a:rPr lang="fr-FR" dirty="0" smtClean="0"/>
              <a:t> to the </a:t>
            </a:r>
            <a:r>
              <a:rPr lang="fr-FR" dirty="0" err="1" smtClean="0"/>
              <a:t>kind</a:t>
            </a:r>
            <a:r>
              <a:rPr lang="fr-FR" dirty="0" smtClean="0"/>
              <a:t> of questions </a:t>
            </a:r>
            <a:r>
              <a:rPr lang="fr-FR" dirty="0" err="1" smtClean="0"/>
              <a:t>they</a:t>
            </a:r>
            <a:r>
              <a:rPr lang="fr-FR" dirty="0" smtClean="0"/>
              <a:t> </a:t>
            </a:r>
            <a:r>
              <a:rPr lang="fr-FR" dirty="0" err="1" smtClean="0"/>
              <a:t>include</a:t>
            </a:r>
            <a:r>
              <a:rPr lang="fr-FR" dirty="0" smtClean="0"/>
              <a:t>:</a:t>
            </a:r>
          </a:p>
          <a:p>
            <a:pPr>
              <a:buNone/>
            </a:pPr>
            <a:r>
              <a:rPr lang="fr-FR" b="1" dirty="0" smtClean="0"/>
              <a:t>1. </a:t>
            </a:r>
            <a:r>
              <a:rPr lang="fr-FR" b="1" dirty="0" err="1" smtClean="0"/>
              <a:t>Closed</a:t>
            </a:r>
            <a:r>
              <a:rPr lang="fr-FR" b="1" dirty="0" smtClean="0"/>
              <a:t>-</a:t>
            </a:r>
            <a:r>
              <a:rPr lang="fr-FR" b="1" dirty="0" err="1" smtClean="0"/>
              <a:t>ended</a:t>
            </a:r>
            <a:endParaRPr lang="fr-FR" b="1" dirty="0" smtClean="0"/>
          </a:p>
          <a:p>
            <a:pPr>
              <a:buNone/>
            </a:pPr>
            <a:r>
              <a:rPr lang="fr-FR" b="1" dirty="0" smtClean="0"/>
              <a:t>2. Open- </a:t>
            </a:r>
            <a:r>
              <a:rPr lang="fr-FR" b="1" dirty="0" err="1" smtClean="0"/>
              <a:t>ended</a:t>
            </a:r>
            <a:endParaRPr lang="fr-FR" b="1" dirty="0" smtClean="0"/>
          </a:p>
          <a:p>
            <a:pPr>
              <a:buNone/>
            </a:pPr>
            <a:r>
              <a:rPr lang="fr-FR" b="1" dirty="0" smtClean="0"/>
              <a:t>3. </a:t>
            </a:r>
            <a:r>
              <a:rPr lang="fr-FR" b="1" dirty="0" err="1" smtClean="0"/>
              <a:t>Combination</a:t>
            </a:r>
            <a:r>
              <a:rPr lang="fr-FR" b="1" dirty="0" smtClean="0"/>
              <a:t> of </a:t>
            </a:r>
            <a:r>
              <a:rPr lang="fr-FR" b="1" dirty="0" err="1" smtClean="0"/>
              <a:t>both</a:t>
            </a:r>
            <a:endParaRPr lang="fr-FR"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p:txBody>
          <a:bodyPr/>
          <a:lstStyle/>
          <a:p>
            <a:pPr eaLnBrk="1" hangingPunct="1"/>
            <a:r>
              <a:rPr lang="fr-FR" smtClean="0"/>
              <a:t>I. APPLICATION </a:t>
            </a:r>
          </a:p>
        </p:txBody>
      </p:sp>
      <p:sp>
        <p:nvSpPr>
          <p:cNvPr id="11267" name="Rectangle 3"/>
          <p:cNvSpPr>
            <a:spLocks noGrp="1" noChangeArrowheads="1"/>
          </p:cNvSpPr>
          <p:nvPr>
            <p:ph type="body" idx="1"/>
          </p:nvPr>
        </p:nvSpPr>
        <p:spPr/>
        <p:txBody>
          <a:bodyPr/>
          <a:lstStyle/>
          <a:p>
            <a:pPr eaLnBrk="1" hangingPunct="1"/>
            <a:r>
              <a:rPr lang="fr-FR" smtClean="0"/>
              <a:t>If you examine a research from the perspective of its </a:t>
            </a:r>
            <a:r>
              <a:rPr lang="fr-FR" smtClean="0">
                <a:solidFill>
                  <a:schemeClr val="hlink"/>
                </a:solidFill>
              </a:rPr>
              <a:t>application,</a:t>
            </a:r>
            <a:r>
              <a:rPr lang="fr-FR" smtClean="0"/>
              <a:t> there are two broad categories:</a:t>
            </a:r>
          </a:p>
          <a:p>
            <a:pPr eaLnBrk="1" hangingPunct="1"/>
            <a:r>
              <a:rPr lang="fr-FR" smtClean="0">
                <a:solidFill>
                  <a:schemeClr val="hlink"/>
                </a:solidFill>
              </a:rPr>
              <a:t>A). </a:t>
            </a:r>
            <a:r>
              <a:rPr lang="fr-FR" b="1" smtClean="0">
                <a:solidFill>
                  <a:schemeClr val="hlink"/>
                </a:solidFill>
              </a:rPr>
              <a:t>Pure research</a:t>
            </a:r>
          </a:p>
          <a:p>
            <a:pPr eaLnBrk="1" hangingPunct="1"/>
            <a:r>
              <a:rPr lang="fr-FR" smtClean="0">
                <a:solidFill>
                  <a:schemeClr val="hlink"/>
                </a:solidFill>
              </a:rPr>
              <a:t>B). </a:t>
            </a:r>
            <a:r>
              <a:rPr lang="fr-FR" b="1" smtClean="0">
                <a:solidFill>
                  <a:schemeClr val="hlink"/>
                </a:solidFill>
              </a:rPr>
              <a:t>Applied research</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p:nvPr>
        </p:nvSpPr>
        <p:spPr/>
        <p:txBody>
          <a:bodyPr/>
          <a:lstStyle/>
          <a:p>
            <a:pPr eaLnBrk="1" hangingPunct="1"/>
            <a:r>
              <a:rPr lang="fr-FR" sz="3200" dirty="0" smtClean="0"/>
              <a:t>     TYPES OF QUESTIONS IN A</a:t>
            </a:r>
            <a:br>
              <a:rPr lang="fr-FR" sz="3200" dirty="0" smtClean="0"/>
            </a:br>
            <a:r>
              <a:rPr lang="fr-FR" sz="3200" dirty="0" smtClean="0"/>
              <a:t>     QUESTIONNAIRE</a:t>
            </a:r>
          </a:p>
        </p:txBody>
      </p:sp>
      <p:sp>
        <p:nvSpPr>
          <p:cNvPr id="52227" name="Rectangle 3"/>
          <p:cNvSpPr>
            <a:spLocks noGrp="1" noChangeArrowheads="1"/>
          </p:cNvSpPr>
          <p:nvPr>
            <p:ph type="body" idx="1"/>
          </p:nvPr>
        </p:nvSpPr>
        <p:spPr>
          <a:xfrm>
            <a:off x="838200" y="1857364"/>
            <a:ext cx="8020080" cy="5000636"/>
          </a:xfrm>
        </p:spPr>
        <p:txBody>
          <a:bodyPr/>
          <a:lstStyle/>
          <a:p>
            <a:pPr eaLnBrk="1" hangingPunct="1"/>
            <a:endParaRPr lang="fr-FR" b="1" dirty="0" smtClean="0"/>
          </a:p>
          <a:p>
            <a:pPr eaLnBrk="1" hangingPunct="1"/>
            <a:r>
              <a:rPr lang="fr-FR" sz="2400" b="1" dirty="0" smtClean="0"/>
              <a:t>1. </a:t>
            </a:r>
            <a:r>
              <a:rPr lang="fr-FR" sz="2400" b="1" dirty="0" err="1" smtClean="0"/>
              <a:t>Closed</a:t>
            </a:r>
            <a:r>
              <a:rPr lang="fr-FR" sz="2400" b="1" dirty="0" smtClean="0"/>
              <a:t> format questions ( </a:t>
            </a:r>
            <a:r>
              <a:rPr lang="fr-FR" sz="2400" b="1" dirty="0" err="1" smtClean="0"/>
              <a:t>closed</a:t>
            </a:r>
            <a:r>
              <a:rPr lang="fr-FR" sz="2400" b="1" dirty="0" smtClean="0"/>
              <a:t>-</a:t>
            </a:r>
            <a:r>
              <a:rPr lang="fr-FR" sz="2400" b="1" dirty="0" err="1" smtClean="0"/>
              <a:t>ended</a:t>
            </a:r>
            <a:r>
              <a:rPr lang="fr-FR" sz="2400" b="1" dirty="0" smtClean="0"/>
              <a:t>)</a:t>
            </a:r>
          </a:p>
          <a:p>
            <a:pPr eaLnBrk="1" hangingPunct="1">
              <a:buFont typeface="Wingdings" pitchFamily="2" charset="2"/>
              <a:buNone/>
            </a:pPr>
            <a:r>
              <a:rPr lang="fr-FR" sz="2400" dirty="0" err="1" smtClean="0"/>
              <a:t>closed</a:t>
            </a:r>
            <a:r>
              <a:rPr lang="fr-FR" sz="2400" dirty="0" smtClean="0"/>
              <a:t>- </a:t>
            </a:r>
            <a:r>
              <a:rPr lang="fr-FR" sz="2400" dirty="0" err="1" smtClean="0"/>
              <a:t>ended</a:t>
            </a:r>
            <a:r>
              <a:rPr lang="fr-FR" sz="2400" dirty="0" smtClean="0"/>
              <a:t> questions </a:t>
            </a:r>
            <a:r>
              <a:rPr lang="fr-FR" sz="2400" dirty="0" err="1" smtClean="0"/>
              <a:t>include</a:t>
            </a:r>
            <a:r>
              <a:rPr lang="fr-FR" sz="2400" dirty="0" smtClean="0"/>
              <a:t> all possible </a:t>
            </a:r>
            <a:r>
              <a:rPr lang="fr-FR" sz="2400" dirty="0" err="1" smtClean="0"/>
              <a:t>answers</a:t>
            </a:r>
            <a:r>
              <a:rPr lang="fr-FR" sz="2400" dirty="0" smtClean="0"/>
              <a:t>/ </a:t>
            </a:r>
            <a:r>
              <a:rPr lang="fr-FR" sz="2400" dirty="0" err="1" smtClean="0"/>
              <a:t>prewritten</a:t>
            </a:r>
            <a:r>
              <a:rPr lang="fr-FR" sz="2400" dirty="0" smtClean="0"/>
              <a:t> </a:t>
            </a:r>
            <a:r>
              <a:rPr lang="fr-FR" sz="2400" dirty="0" err="1" smtClean="0"/>
              <a:t>response</a:t>
            </a:r>
            <a:r>
              <a:rPr lang="fr-FR" sz="2400" dirty="0" smtClean="0"/>
              <a:t> </a:t>
            </a:r>
            <a:r>
              <a:rPr lang="fr-FR" sz="2400" dirty="0" err="1" smtClean="0"/>
              <a:t>categories</a:t>
            </a:r>
            <a:r>
              <a:rPr lang="fr-FR" sz="2400" dirty="0" smtClean="0"/>
              <a:t>, and </a:t>
            </a:r>
            <a:r>
              <a:rPr lang="fr-FR" sz="2400" dirty="0" err="1" smtClean="0"/>
              <a:t>respondents</a:t>
            </a:r>
            <a:r>
              <a:rPr lang="fr-FR" sz="2400" dirty="0" smtClean="0"/>
              <a:t> are </a:t>
            </a:r>
            <a:r>
              <a:rPr lang="fr-FR" sz="2400" dirty="0" err="1" smtClean="0"/>
              <a:t>asked</a:t>
            </a:r>
            <a:r>
              <a:rPr lang="fr-FR" sz="2400" dirty="0" smtClean="0"/>
              <a:t> to </a:t>
            </a:r>
            <a:r>
              <a:rPr lang="fr-FR" sz="2400" dirty="0" err="1" smtClean="0"/>
              <a:t>choose</a:t>
            </a:r>
            <a:r>
              <a:rPr lang="fr-FR" sz="2400" dirty="0" smtClean="0"/>
              <a:t> </a:t>
            </a:r>
            <a:r>
              <a:rPr lang="fr-FR" sz="2400" dirty="0" err="1" smtClean="0"/>
              <a:t>among</a:t>
            </a:r>
            <a:r>
              <a:rPr lang="fr-FR" sz="2400" dirty="0" smtClean="0"/>
              <a:t> </a:t>
            </a:r>
            <a:r>
              <a:rPr lang="fr-FR" sz="2400" dirty="0" err="1" smtClean="0"/>
              <a:t>them</a:t>
            </a:r>
            <a:r>
              <a:rPr lang="fr-FR" dirty="0" smtClean="0"/>
              <a:t>.</a:t>
            </a:r>
          </a:p>
          <a:p>
            <a:pPr>
              <a:buNone/>
            </a:pPr>
            <a:r>
              <a:rPr lang="fr-FR" sz="2000" b="1" dirty="0" err="1" smtClean="0"/>
              <a:t>e.g</a:t>
            </a:r>
            <a:r>
              <a:rPr lang="fr-FR" sz="2000" b="1" dirty="0" smtClean="0"/>
              <a:t>.</a:t>
            </a:r>
            <a:r>
              <a:rPr lang="fr-FR" sz="2000" dirty="0" smtClean="0"/>
              <a:t> </a:t>
            </a:r>
            <a:r>
              <a:rPr lang="en-US" sz="2000" dirty="0" smtClean="0"/>
              <a:t>An example of a closed form questionnaire item follows:</a:t>
            </a:r>
          </a:p>
          <a:p>
            <a:pPr>
              <a:buNone/>
            </a:pPr>
            <a:r>
              <a:rPr lang="en-US" sz="2000" dirty="0" smtClean="0"/>
              <a:t>  If group tests are used in your school, by whom are they administered?</a:t>
            </a:r>
          </a:p>
          <a:p>
            <a:pPr>
              <a:buNone/>
            </a:pPr>
            <a:r>
              <a:rPr lang="fr-FR" sz="2000" dirty="0" smtClean="0"/>
              <a:t>      (</a:t>
            </a:r>
            <a:r>
              <a:rPr lang="fr-FR" sz="2000" i="1" dirty="0" smtClean="0"/>
              <a:t>a) </a:t>
            </a:r>
            <a:r>
              <a:rPr lang="fr-FR" sz="2000" i="1" dirty="0" err="1" smtClean="0"/>
              <a:t>Administrators</a:t>
            </a:r>
            <a:r>
              <a:rPr lang="fr-FR" sz="2000" i="1" dirty="0" smtClean="0"/>
              <a:t> (b) </a:t>
            </a:r>
            <a:r>
              <a:rPr lang="fr-FR" sz="2000" i="1" dirty="0" err="1" smtClean="0"/>
              <a:t>Consellors</a:t>
            </a:r>
            <a:r>
              <a:rPr lang="fr-FR" sz="2000" i="1" dirty="0" smtClean="0"/>
              <a:t>,</a:t>
            </a:r>
          </a:p>
          <a:p>
            <a:pPr>
              <a:buNone/>
            </a:pPr>
            <a:r>
              <a:rPr lang="fr-FR" sz="2000" dirty="0" smtClean="0"/>
              <a:t>      (</a:t>
            </a:r>
            <a:r>
              <a:rPr lang="fr-FR" sz="2000" i="1" dirty="0" smtClean="0"/>
              <a:t>c) </a:t>
            </a:r>
            <a:r>
              <a:rPr lang="fr-FR" sz="2000" i="1" dirty="0" err="1" smtClean="0"/>
              <a:t>Psychologists</a:t>
            </a:r>
            <a:r>
              <a:rPr lang="fr-FR" sz="2000" i="1" dirty="0" smtClean="0"/>
              <a:t>, (d) </a:t>
            </a:r>
            <a:r>
              <a:rPr lang="fr-FR" sz="2000" i="1" dirty="0" err="1" smtClean="0"/>
              <a:t>Psychometricians</a:t>
            </a:r>
            <a:r>
              <a:rPr lang="fr-FR" sz="2000" i="1" dirty="0" smtClean="0"/>
              <a:t>,</a:t>
            </a:r>
          </a:p>
          <a:p>
            <a:pPr>
              <a:buNone/>
            </a:pPr>
            <a:r>
              <a:rPr lang="en-US" sz="2000" dirty="0" smtClean="0"/>
              <a:t>      (</a:t>
            </a:r>
            <a:r>
              <a:rPr lang="en-US" sz="2000" i="1" dirty="0" smtClean="0"/>
              <a:t>e) Teachers, and (f) Others</a:t>
            </a:r>
            <a:endParaRPr lang="fr-FR" sz="2000" dirty="0" smtClean="0"/>
          </a:p>
          <a:p>
            <a:pPr eaLnBrk="1" hangingPunct="1">
              <a:buFont typeface="Wingdings" pitchFamily="2" charset="2"/>
              <a:buNone/>
            </a:pPr>
            <a:endParaRPr lang="fr-FR" dirty="0" smtClean="0"/>
          </a:p>
          <a:p>
            <a:pPr eaLnBrk="1" hangingPunct="1">
              <a:buFont typeface="Wingdings" pitchFamily="2" charset="2"/>
              <a:buNone/>
            </a:pPr>
            <a:r>
              <a:rPr lang="fr-FR" dirty="0" smtClean="0"/>
              <a: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Grp="1" noChangeArrowheads="1"/>
          </p:cNvSpPr>
          <p:nvPr>
            <p:ph type="title"/>
          </p:nvPr>
        </p:nvSpPr>
        <p:spPr>
          <a:xfrm>
            <a:off x="0" y="762000"/>
            <a:ext cx="9144000" cy="1143000"/>
          </a:xfrm>
        </p:spPr>
        <p:txBody>
          <a:bodyPr/>
          <a:lstStyle/>
          <a:p>
            <a:pPr eaLnBrk="1" hangingPunct="1"/>
            <a:r>
              <a:rPr lang="fr-FR" sz="2800" dirty="0" smtClean="0"/>
              <a:t>      TYPES OF QUESTIONS IN A QUESTIONNAIRE</a:t>
            </a:r>
          </a:p>
        </p:txBody>
      </p:sp>
      <p:sp>
        <p:nvSpPr>
          <p:cNvPr id="53251" name="Rectangle 3"/>
          <p:cNvSpPr>
            <a:spLocks noGrp="1" noChangeArrowheads="1"/>
          </p:cNvSpPr>
          <p:nvPr>
            <p:ph type="body" idx="1"/>
          </p:nvPr>
        </p:nvSpPr>
        <p:spPr>
          <a:xfrm>
            <a:off x="714348" y="2362200"/>
            <a:ext cx="8429652" cy="4495800"/>
          </a:xfrm>
        </p:spPr>
        <p:txBody>
          <a:bodyPr/>
          <a:lstStyle/>
          <a:p>
            <a:pPr eaLnBrk="1" hangingPunct="1"/>
            <a:r>
              <a:rPr lang="fr-FR" b="1" dirty="0" smtClean="0"/>
              <a:t>2. Open format questions</a:t>
            </a:r>
            <a:r>
              <a:rPr lang="fr-FR" b="1" dirty="0" smtClean="0">
                <a:sym typeface="Wingdings" pitchFamily="2" charset="2"/>
              </a:rPr>
              <a:t>: (open-</a:t>
            </a:r>
            <a:r>
              <a:rPr lang="fr-FR" b="1" dirty="0" err="1" smtClean="0">
                <a:sym typeface="Wingdings" pitchFamily="2" charset="2"/>
              </a:rPr>
              <a:t>ended</a:t>
            </a:r>
            <a:r>
              <a:rPr lang="fr-FR" b="1" dirty="0" smtClean="0">
                <a:sym typeface="Wingdings" pitchFamily="2" charset="2"/>
              </a:rPr>
              <a:t>)</a:t>
            </a:r>
          </a:p>
          <a:p>
            <a:pPr eaLnBrk="1" hangingPunct="1">
              <a:buNone/>
            </a:pPr>
            <a:r>
              <a:rPr lang="fr-FR" sz="2400" dirty="0" smtClean="0"/>
              <a:t>Open- </a:t>
            </a:r>
            <a:r>
              <a:rPr lang="fr-FR" sz="2400" dirty="0" err="1" smtClean="0"/>
              <a:t>ended</a:t>
            </a:r>
            <a:r>
              <a:rPr lang="fr-FR" sz="2400" dirty="0" smtClean="0"/>
              <a:t> questions </a:t>
            </a:r>
            <a:r>
              <a:rPr lang="fr-FR" sz="2400" dirty="0" err="1" smtClean="0"/>
              <a:t>allow</a:t>
            </a:r>
            <a:r>
              <a:rPr lang="fr-FR" sz="2400" dirty="0" smtClean="0"/>
              <a:t> </a:t>
            </a:r>
            <a:r>
              <a:rPr lang="fr-FR" sz="2400" dirty="0" err="1" smtClean="0"/>
              <a:t>respondents</a:t>
            </a:r>
            <a:r>
              <a:rPr lang="fr-FR" sz="2400" dirty="0" smtClean="0"/>
              <a:t> to </a:t>
            </a:r>
            <a:r>
              <a:rPr lang="fr-FR" sz="2400" dirty="0" err="1" smtClean="0"/>
              <a:t>answer</a:t>
            </a:r>
            <a:r>
              <a:rPr lang="fr-FR" sz="2400" dirty="0" smtClean="0"/>
              <a:t> in </a:t>
            </a:r>
            <a:r>
              <a:rPr lang="fr-FR" sz="2400" dirty="0" err="1" smtClean="0"/>
              <a:t>their</a:t>
            </a:r>
            <a:r>
              <a:rPr lang="fr-FR" sz="2400" dirty="0" smtClean="0"/>
              <a:t> </a:t>
            </a:r>
            <a:r>
              <a:rPr lang="fr-FR" sz="2400" dirty="0" err="1" smtClean="0"/>
              <a:t>own</a:t>
            </a:r>
            <a:r>
              <a:rPr lang="fr-FR" sz="2400" dirty="0" smtClean="0"/>
              <a:t> </a:t>
            </a:r>
            <a:r>
              <a:rPr lang="fr-FR" sz="2400" dirty="0" err="1" smtClean="0"/>
              <a:t>words</a:t>
            </a:r>
            <a:r>
              <a:rPr lang="fr-FR" sz="2400" dirty="0" smtClean="0"/>
              <a:t>.</a:t>
            </a:r>
          </a:p>
          <a:p>
            <a:pPr eaLnBrk="1" hangingPunct="1">
              <a:buNone/>
            </a:pPr>
            <a:r>
              <a:rPr lang="fr-FR" sz="2400" dirty="0" smtClean="0"/>
              <a:t> It </a:t>
            </a:r>
            <a:r>
              <a:rPr lang="fr-FR" sz="2400" dirty="0" err="1" smtClean="0"/>
              <a:t>doesn’t</a:t>
            </a:r>
            <a:r>
              <a:rPr lang="fr-FR" sz="2400" dirty="0" smtClean="0"/>
              <a:t> </a:t>
            </a:r>
            <a:r>
              <a:rPr lang="fr-FR" sz="2400" dirty="0" err="1" smtClean="0"/>
              <a:t>contain</a:t>
            </a:r>
            <a:r>
              <a:rPr lang="fr-FR" sz="2400" dirty="0" smtClean="0"/>
              <a:t> boxes to </a:t>
            </a:r>
            <a:r>
              <a:rPr lang="fr-FR" sz="2400" dirty="0" err="1" smtClean="0"/>
              <a:t>tick</a:t>
            </a:r>
            <a:r>
              <a:rPr lang="fr-FR" sz="2400" dirty="0" smtClean="0"/>
              <a:t> but </a:t>
            </a:r>
            <a:r>
              <a:rPr lang="fr-FR" sz="2400" dirty="0" err="1" smtClean="0"/>
              <a:t>instead</a:t>
            </a:r>
            <a:r>
              <a:rPr lang="fr-FR" sz="2400" dirty="0" smtClean="0"/>
              <a:t> </a:t>
            </a:r>
            <a:r>
              <a:rPr lang="fr-FR" sz="2400" dirty="0" err="1" smtClean="0"/>
              <a:t>it</a:t>
            </a:r>
            <a:r>
              <a:rPr lang="fr-FR" sz="2400" dirty="0" smtClean="0"/>
              <a:t> </a:t>
            </a:r>
            <a:r>
              <a:rPr lang="fr-FR" sz="2400" dirty="0" err="1" smtClean="0"/>
              <a:t>leaves</a:t>
            </a:r>
            <a:r>
              <a:rPr lang="fr-FR" sz="2400" dirty="0" smtClean="0"/>
              <a:t> a </a:t>
            </a:r>
            <a:r>
              <a:rPr lang="fr-FR" sz="2400" dirty="0" err="1" smtClean="0"/>
              <a:t>blank</a:t>
            </a:r>
            <a:r>
              <a:rPr lang="fr-FR" sz="2400" dirty="0" smtClean="0"/>
              <a:t> for the </a:t>
            </a:r>
            <a:r>
              <a:rPr lang="fr-FR" sz="2400" dirty="0" err="1" smtClean="0"/>
              <a:t>respondent</a:t>
            </a:r>
            <a:r>
              <a:rPr lang="fr-FR" sz="2400" dirty="0" smtClean="0"/>
              <a:t> to </a:t>
            </a:r>
            <a:r>
              <a:rPr lang="fr-FR" sz="2400" dirty="0" err="1" smtClean="0"/>
              <a:t>write</a:t>
            </a:r>
            <a:r>
              <a:rPr lang="fr-FR" sz="2400" dirty="0" smtClean="0"/>
              <a:t> in an </a:t>
            </a:r>
            <a:r>
              <a:rPr lang="fr-FR" sz="2400" dirty="0" err="1" smtClean="0"/>
              <a:t>answer</a:t>
            </a:r>
            <a:r>
              <a:rPr lang="fr-FR" sz="2400" dirty="0" smtClean="0"/>
              <a:t>.</a:t>
            </a:r>
          </a:p>
          <a:p>
            <a:pPr>
              <a:buNone/>
            </a:pPr>
            <a:r>
              <a:rPr lang="fr-FR" sz="2000" b="1" dirty="0" smtClean="0"/>
              <a:t>  </a:t>
            </a:r>
            <a:r>
              <a:rPr lang="fr-FR" b="1" dirty="0" err="1" smtClean="0"/>
              <a:t>e.g</a:t>
            </a:r>
            <a:r>
              <a:rPr lang="fr-FR" dirty="0" smtClean="0"/>
              <a:t>. state </a:t>
            </a:r>
            <a:r>
              <a:rPr lang="fr-FR" dirty="0" err="1" smtClean="0"/>
              <a:t>your</a:t>
            </a:r>
            <a:r>
              <a:rPr lang="fr-FR" dirty="0" smtClean="0"/>
              <a:t> opinion about the </a:t>
            </a:r>
            <a:r>
              <a:rPr lang="fr-FR" dirty="0" err="1" smtClean="0"/>
              <a:t>quality</a:t>
            </a:r>
            <a:r>
              <a:rPr lang="fr-FR" dirty="0" smtClean="0"/>
              <a:t> of X </a:t>
            </a:r>
            <a:r>
              <a:rPr lang="fr-FR" dirty="0" err="1" smtClean="0"/>
              <a:t>products</a:t>
            </a:r>
            <a:r>
              <a:rPr lang="fr-FR" dirty="0" smtClean="0"/>
              <a:t> and services</a:t>
            </a:r>
          </a:p>
          <a:p>
            <a:pPr eaLnBrk="1" hangingPunct="1">
              <a:buNone/>
            </a:pPr>
            <a:r>
              <a:rPr lang="fr-FR" dirty="0" smtClean="0"/>
              <a:t>   ---------------------------------------------------------</a:t>
            </a:r>
          </a:p>
          <a:p>
            <a:pPr eaLnBrk="1" hangingPunct="1">
              <a:buNone/>
            </a:pPr>
            <a:r>
              <a:rPr lang="fr-FR" dirty="0" smtClean="0"/>
              <a:t>   ---------------------------------------------------------</a:t>
            </a:r>
          </a:p>
          <a:p>
            <a:pPr eaLnBrk="1" hangingPunct="1">
              <a:buFont typeface="Wingdings" pitchFamily="2" charset="2"/>
              <a:buNone/>
            </a:pPr>
            <a:endParaRPr lang="fr-FR" b="1" dirty="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2000" y="762000"/>
            <a:ext cx="8167718" cy="809612"/>
          </a:xfrm>
        </p:spPr>
        <p:txBody>
          <a:bodyPr/>
          <a:lstStyle/>
          <a:p>
            <a:r>
              <a:rPr lang="fr-FR" sz="2800" dirty="0" smtClean="0"/>
              <a:t>TYPES OF QUESTIONS IN A QUESTIONNAIRE</a:t>
            </a:r>
            <a:endParaRPr lang="fr-FR" sz="2800" dirty="0"/>
          </a:p>
        </p:txBody>
      </p:sp>
      <p:sp>
        <p:nvSpPr>
          <p:cNvPr id="3" name="Espace réservé du contenu 2"/>
          <p:cNvSpPr>
            <a:spLocks noGrp="1"/>
          </p:cNvSpPr>
          <p:nvPr>
            <p:ph idx="1"/>
          </p:nvPr>
        </p:nvSpPr>
        <p:spPr>
          <a:xfrm>
            <a:off x="838200" y="2362200"/>
            <a:ext cx="8020080" cy="3724275"/>
          </a:xfrm>
        </p:spPr>
        <p:txBody>
          <a:bodyPr/>
          <a:lstStyle/>
          <a:p>
            <a:pPr algn="just">
              <a:buNone/>
            </a:pPr>
            <a:r>
              <a:rPr lang="fr-FR" b="1" dirty="0" smtClean="0"/>
              <a:t>3. </a:t>
            </a:r>
            <a:r>
              <a:rPr lang="fr-FR" b="1" dirty="0" err="1" smtClean="0"/>
              <a:t>Combination</a:t>
            </a:r>
            <a:r>
              <a:rPr lang="fr-FR" b="1" dirty="0" smtClean="0"/>
              <a:t> of </a:t>
            </a:r>
            <a:r>
              <a:rPr lang="fr-FR" b="1" dirty="0" err="1" smtClean="0"/>
              <a:t>both</a:t>
            </a:r>
            <a:r>
              <a:rPr lang="fr-FR" b="1" dirty="0" smtClean="0"/>
              <a:t>: </a:t>
            </a:r>
            <a:r>
              <a:rPr lang="fr-FR" dirty="0" err="1" smtClean="0"/>
              <a:t>this</a:t>
            </a:r>
            <a:r>
              <a:rPr lang="fr-FR" dirty="0" smtClean="0"/>
              <a:t> </a:t>
            </a:r>
            <a:r>
              <a:rPr lang="fr-FR" dirty="0" err="1" smtClean="0"/>
              <a:t>way</a:t>
            </a:r>
            <a:r>
              <a:rPr lang="fr-FR" dirty="0" smtClean="0"/>
              <a:t>, </a:t>
            </a:r>
            <a:r>
              <a:rPr lang="fr-FR" dirty="0" err="1" smtClean="0"/>
              <a:t>it</a:t>
            </a:r>
            <a:r>
              <a:rPr lang="fr-FR" dirty="0" smtClean="0"/>
              <a:t> </a:t>
            </a:r>
            <a:r>
              <a:rPr lang="fr-FR" dirty="0" err="1" smtClean="0"/>
              <a:t>is</a:t>
            </a:r>
            <a:r>
              <a:rPr lang="fr-FR" dirty="0" smtClean="0"/>
              <a:t> possible to </a:t>
            </a:r>
            <a:r>
              <a:rPr lang="fr-FR" dirty="0" err="1" smtClean="0"/>
              <a:t>find</a:t>
            </a:r>
            <a:r>
              <a:rPr lang="fr-FR" dirty="0" smtClean="0"/>
              <a:t> out how </a:t>
            </a:r>
            <a:r>
              <a:rPr lang="fr-FR" dirty="0" err="1" smtClean="0"/>
              <a:t>many</a:t>
            </a:r>
            <a:r>
              <a:rPr lang="fr-FR" dirty="0" smtClean="0"/>
              <a:t> people use a service and </a:t>
            </a:r>
            <a:r>
              <a:rPr lang="fr-FR" dirty="0" err="1" smtClean="0"/>
              <a:t>what</a:t>
            </a:r>
            <a:r>
              <a:rPr lang="fr-FR" dirty="0" smtClean="0"/>
              <a:t> </a:t>
            </a:r>
            <a:r>
              <a:rPr lang="fr-FR" dirty="0" err="1" smtClean="0"/>
              <a:t>they</a:t>
            </a:r>
            <a:r>
              <a:rPr lang="fr-FR" dirty="0" smtClean="0"/>
              <a:t> </a:t>
            </a:r>
            <a:r>
              <a:rPr lang="fr-FR" dirty="0" err="1" smtClean="0"/>
              <a:t>think</a:t>
            </a:r>
            <a:r>
              <a:rPr lang="fr-FR" dirty="0" smtClean="0"/>
              <a:t> of the service in the </a:t>
            </a:r>
            <a:r>
              <a:rPr lang="fr-FR" dirty="0" err="1" smtClean="0"/>
              <a:t>same</a:t>
            </a:r>
            <a:r>
              <a:rPr lang="fr-FR" dirty="0" smtClean="0"/>
              <a:t> </a:t>
            </a:r>
            <a:r>
              <a:rPr lang="fr-FR" dirty="0" err="1" smtClean="0"/>
              <a:t>form</a:t>
            </a:r>
            <a:r>
              <a:rPr lang="fr-FR" dirty="0" smtClean="0"/>
              <a:t>.</a:t>
            </a:r>
          </a:p>
          <a:p>
            <a:pPr algn="just">
              <a:buNone/>
            </a:pPr>
            <a:r>
              <a:rPr lang="fr-FR" dirty="0" smtClean="0"/>
              <a:t>Begin </a:t>
            </a:r>
            <a:r>
              <a:rPr lang="fr-FR" dirty="0" err="1" smtClean="0"/>
              <a:t>with</a:t>
            </a:r>
            <a:r>
              <a:rPr lang="fr-FR" dirty="0" smtClean="0"/>
              <a:t> a </a:t>
            </a:r>
            <a:r>
              <a:rPr lang="fr-FR" dirty="0" err="1" smtClean="0"/>
              <a:t>series</a:t>
            </a:r>
            <a:r>
              <a:rPr lang="fr-FR" dirty="0" smtClean="0"/>
              <a:t> of </a:t>
            </a:r>
            <a:r>
              <a:rPr lang="fr-FR" dirty="0" err="1" smtClean="0"/>
              <a:t>closed</a:t>
            </a:r>
            <a:r>
              <a:rPr lang="fr-FR" dirty="0" smtClean="0"/>
              <a:t>-</a:t>
            </a:r>
            <a:r>
              <a:rPr lang="fr-FR" dirty="0" err="1" smtClean="0"/>
              <a:t>ended</a:t>
            </a:r>
            <a:r>
              <a:rPr lang="fr-FR" dirty="0" smtClean="0"/>
              <a:t> questions, </a:t>
            </a:r>
            <a:r>
              <a:rPr lang="fr-FR" dirty="0" err="1" smtClean="0"/>
              <a:t>with</a:t>
            </a:r>
            <a:r>
              <a:rPr lang="fr-FR" dirty="0" smtClean="0"/>
              <a:t> </a:t>
            </a:r>
            <a:r>
              <a:rPr lang="fr-FR" dirty="0" err="1" smtClean="0"/>
              <a:t>boxex</a:t>
            </a:r>
            <a:r>
              <a:rPr lang="fr-FR" dirty="0" smtClean="0"/>
              <a:t> to </a:t>
            </a:r>
            <a:r>
              <a:rPr lang="fr-FR" dirty="0" err="1" smtClean="0"/>
              <a:t>tick</a:t>
            </a:r>
            <a:r>
              <a:rPr lang="fr-FR" dirty="0" smtClean="0"/>
              <a:t> or </a:t>
            </a:r>
            <a:r>
              <a:rPr lang="fr-FR" dirty="0" err="1" smtClean="0"/>
              <a:t>scales</a:t>
            </a:r>
            <a:r>
              <a:rPr lang="fr-FR" dirty="0" smtClean="0"/>
              <a:t> to </a:t>
            </a:r>
            <a:r>
              <a:rPr lang="fr-FR" dirty="0" err="1" smtClean="0"/>
              <a:t>rank</a:t>
            </a:r>
            <a:r>
              <a:rPr lang="fr-FR" dirty="0" smtClean="0"/>
              <a:t>, and </a:t>
            </a:r>
            <a:r>
              <a:rPr lang="fr-FR" dirty="0" err="1" smtClean="0"/>
              <a:t>they</a:t>
            </a:r>
            <a:r>
              <a:rPr lang="fr-FR" dirty="0" smtClean="0"/>
              <a:t> finish </a:t>
            </a:r>
            <a:r>
              <a:rPr lang="fr-FR" dirty="0" err="1" smtClean="0"/>
              <a:t>with</a:t>
            </a:r>
            <a:r>
              <a:rPr lang="fr-FR" dirty="0" smtClean="0"/>
              <a:t> a section of open-</a:t>
            </a:r>
            <a:r>
              <a:rPr lang="fr-FR" dirty="0" err="1" smtClean="0"/>
              <a:t>ended</a:t>
            </a:r>
            <a:r>
              <a:rPr lang="fr-FR" dirty="0" smtClean="0"/>
              <a:t> questions or more </a:t>
            </a:r>
            <a:r>
              <a:rPr lang="fr-FR" dirty="0" err="1" smtClean="0"/>
              <a:t>detailed</a:t>
            </a:r>
            <a:r>
              <a:rPr lang="fr-FR" dirty="0" smtClean="0"/>
              <a:t> </a:t>
            </a:r>
            <a:r>
              <a:rPr lang="fr-FR" dirty="0" err="1" smtClean="0"/>
              <a:t>response</a:t>
            </a:r>
            <a:r>
              <a:rPr lang="fr-FR" dirty="0" smtClean="0"/>
              <a:t>.</a:t>
            </a:r>
            <a:endParaRPr lang="fr-F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dirty="0" err="1" smtClean="0"/>
              <a:t>Other</a:t>
            </a:r>
            <a:r>
              <a:rPr lang="fr-FR" dirty="0" smtClean="0"/>
              <a:t> types of questions :</a:t>
            </a:r>
          </a:p>
        </p:txBody>
      </p:sp>
      <p:sp>
        <p:nvSpPr>
          <p:cNvPr id="55299" name="Rectangle 3"/>
          <p:cNvSpPr>
            <a:spLocks noGrp="1" noChangeArrowheads="1"/>
          </p:cNvSpPr>
          <p:nvPr>
            <p:ph type="body" idx="1"/>
          </p:nvPr>
        </p:nvSpPr>
        <p:spPr>
          <a:xfrm>
            <a:off x="838200" y="2500306"/>
            <a:ext cx="7693025" cy="3586169"/>
          </a:xfrm>
        </p:spPr>
        <p:txBody>
          <a:bodyPr/>
          <a:lstStyle/>
          <a:p>
            <a:pPr eaLnBrk="1" hangingPunct="1">
              <a:lnSpc>
                <a:spcPct val="80000"/>
              </a:lnSpc>
            </a:pPr>
            <a:r>
              <a:rPr lang="fr-FR" b="1" dirty="0" smtClean="0"/>
              <a:t>4.  </a:t>
            </a:r>
            <a:r>
              <a:rPr lang="fr-FR" b="1" dirty="0" err="1" smtClean="0"/>
              <a:t>Dichotomous</a:t>
            </a:r>
            <a:r>
              <a:rPr lang="fr-FR" b="1" dirty="0" smtClean="0"/>
              <a:t> questions:</a:t>
            </a:r>
          </a:p>
          <a:p>
            <a:pPr eaLnBrk="1" hangingPunct="1">
              <a:lnSpc>
                <a:spcPct val="80000"/>
              </a:lnSpc>
              <a:buFont typeface="Wingdings" pitchFamily="2" charset="2"/>
              <a:buNone/>
            </a:pPr>
            <a:r>
              <a:rPr lang="fr-FR" b="1" dirty="0" smtClean="0"/>
              <a:t>  </a:t>
            </a:r>
            <a:r>
              <a:rPr lang="fr-FR" b="1" dirty="0" err="1" smtClean="0"/>
              <a:t>e.g</a:t>
            </a:r>
            <a:r>
              <a:rPr lang="fr-FR" b="1" dirty="0" smtClean="0"/>
              <a:t>.</a:t>
            </a:r>
            <a:r>
              <a:rPr lang="fr-FR" dirty="0" smtClean="0"/>
              <a:t> Do </a:t>
            </a:r>
            <a:r>
              <a:rPr lang="fr-FR" dirty="0" err="1" smtClean="0"/>
              <a:t>you</a:t>
            </a:r>
            <a:r>
              <a:rPr lang="fr-FR" dirty="0" smtClean="0"/>
              <a:t> </a:t>
            </a:r>
            <a:r>
              <a:rPr lang="fr-FR" dirty="0" err="1" smtClean="0"/>
              <a:t>like</a:t>
            </a:r>
            <a:r>
              <a:rPr lang="fr-FR" dirty="0" smtClean="0"/>
              <a:t> the </a:t>
            </a:r>
            <a:r>
              <a:rPr lang="fr-FR" dirty="0" err="1" smtClean="0"/>
              <a:t>products</a:t>
            </a:r>
            <a:r>
              <a:rPr lang="fr-FR" dirty="0" smtClean="0"/>
              <a:t> of X </a:t>
            </a:r>
            <a:r>
              <a:rPr lang="fr-FR" dirty="0" err="1" smtClean="0"/>
              <a:t>company</a:t>
            </a:r>
            <a:r>
              <a:rPr lang="fr-FR" dirty="0" smtClean="0"/>
              <a:t>?</a:t>
            </a:r>
          </a:p>
          <a:p>
            <a:pPr eaLnBrk="1" hangingPunct="1">
              <a:lnSpc>
                <a:spcPct val="80000"/>
              </a:lnSpc>
              <a:buFont typeface="Wingdings" pitchFamily="2" charset="2"/>
              <a:buNone/>
            </a:pPr>
            <a:r>
              <a:rPr lang="fr-FR" dirty="0" smtClean="0"/>
              <a:t>           </a:t>
            </a:r>
            <a:r>
              <a:rPr lang="fr-FR" dirty="0" err="1" smtClean="0"/>
              <a:t>yes</a:t>
            </a:r>
            <a:r>
              <a:rPr lang="fr-FR" dirty="0" smtClean="0"/>
              <a:t>                      no</a:t>
            </a:r>
          </a:p>
          <a:p>
            <a:pPr eaLnBrk="1" hangingPunct="1">
              <a:lnSpc>
                <a:spcPct val="80000"/>
              </a:lnSpc>
            </a:pPr>
            <a:endParaRPr lang="fr-FR" b="1" dirty="0" smtClean="0"/>
          </a:p>
          <a:p>
            <a:pPr eaLnBrk="1" hangingPunct="1">
              <a:lnSpc>
                <a:spcPct val="80000"/>
              </a:lnSpc>
            </a:pPr>
            <a:r>
              <a:rPr lang="fr-FR" b="1" dirty="0" smtClean="0"/>
              <a:t>5.  Importance questions:</a:t>
            </a:r>
          </a:p>
          <a:p>
            <a:pPr eaLnBrk="1" hangingPunct="1">
              <a:lnSpc>
                <a:spcPct val="80000"/>
              </a:lnSpc>
              <a:buFont typeface="Wingdings" pitchFamily="2" charset="2"/>
              <a:buNone/>
            </a:pPr>
            <a:r>
              <a:rPr lang="fr-FR" b="1" dirty="0" smtClean="0"/>
              <a:t>   </a:t>
            </a:r>
            <a:r>
              <a:rPr lang="fr-FR" b="1" dirty="0" err="1" smtClean="0"/>
              <a:t>e.g</a:t>
            </a:r>
            <a:r>
              <a:rPr lang="fr-FR" b="1" dirty="0" smtClean="0"/>
              <a:t>. </a:t>
            </a:r>
            <a:r>
              <a:rPr lang="fr-FR" dirty="0" err="1" smtClean="0"/>
              <a:t>Cost</a:t>
            </a:r>
            <a:r>
              <a:rPr lang="fr-FR" dirty="0" smtClean="0"/>
              <a:t> effective services are:</a:t>
            </a:r>
          </a:p>
          <a:p>
            <a:pPr eaLnBrk="1" hangingPunct="1">
              <a:lnSpc>
                <a:spcPct val="80000"/>
              </a:lnSpc>
              <a:buFont typeface="Wingdings" pitchFamily="2" charset="2"/>
              <a:buNone/>
            </a:pPr>
            <a:r>
              <a:rPr lang="fr-FR" b="1" dirty="0" smtClean="0"/>
              <a:t>   a. </a:t>
            </a:r>
            <a:r>
              <a:rPr lang="fr-FR" dirty="0" err="1" smtClean="0"/>
              <a:t>extremely</a:t>
            </a:r>
            <a:r>
              <a:rPr lang="fr-FR" dirty="0" smtClean="0"/>
              <a:t> important   b. </a:t>
            </a:r>
            <a:r>
              <a:rPr lang="fr-FR" dirty="0" err="1" smtClean="0"/>
              <a:t>very</a:t>
            </a:r>
            <a:r>
              <a:rPr lang="fr-FR" dirty="0" smtClean="0"/>
              <a:t> important.</a:t>
            </a:r>
          </a:p>
          <a:p>
            <a:pPr eaLnBrk="1" hangingPunct="1">
              <a:lnSpc>
                <a:spcPct val="80000"/>
              </a:lnSpc>
              <a:buFont typeface="Wingdings" pitchFamily="2" charset="2"/>
              <a:buNone/>
            </a:pPr>
            <a:r>
              <a:rPr lang="fr-FR" dirty="0" smtClean="0"/>
              <a:t>   c. </a:t>
            </a:r>
            <a:r>
              <a:rPr lang="fr-FR" dirty="0" err="1" smtClean="0"/>
              <a:t>somewhat</a:t>
            </a:r>
            <a:r>
              <a:rPr lang="fr-FR" dirty="0" smtClean="0"/>
              <a:t> important   d. not </a:t>
            </a:r>
            <a:r>
              <a:rPr lang="fr-FR" dirty="0" err="1" smtClean="0"/>
              <a:t>very</a:t>
            </a:r>
            <a:r>
              <a:rPr lang="fr-FR" dirty="0" smtClean="0"/>
              <a:t> important</a:t>
            </a:r>
          </a:p>
          <a:p>
            <a:pPr eaLnBrk="1" hangingPunct="1">
              <a:lnSpc>
                <a:spcPct val="80000"/>
              </a:lnSpc>
              <a:buFont typeface="Wingdings" pitchFamily="2" charset="2"/>
              <a:buNone/>
            </a:pPr>
            <a:r>
              <a:rPr lang="fr-FR" dirty="0" smtClean="0"/>
              <a:t>        </a:t>
            </a:r>
          </a:p>
          <a:p>
            <a:pPr eaLnBrk="1" hangingPunct="1">
              <a:lnSpc>
                <a:spcPct val="80000"/>
              </a:lnSpc>
              <a:buFont typeface="Wingdings" pitchFamily="2" charset="2"/>
              <a:buNone/>
            </a:pPr>
            <a:r>
              <a:rPr lang="fr-FR" sz="2400" dirty="0" smtClean="0"/>
              <a:t> </a:t>
            </a:r>
            <a:endParaRPr lang="fr-FR" sz="2400" b="1"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endParaRPr lang="fr-FR" smtClean="0"/>
          </a:p>
        </p:txBody>
      </p:sp>
      <p:sp>
        <p:nvSpPr>
          <p:cNvPr id="56323" name="Rectangle 3"/>
          <p:cNvSpPr>
            <a:spLocks noGrp="1" noChangeArrowheads="1"/>
          </p:cNvSpPr>
          <p:nvPr>
            <p:ph type="body" idx="1"/>
          </p:nvPr>
        </p:nvSpPr>
        <p:spPr>
          <a:xfrm>
            <a:off x="838200" y="2362200"/>
            <a:ext cx="7693025" cy="4210072"/>
          </a:xfrm>
        </p:spPr>
        <p:txBody>
          <a:bodyPr/>
          <a:lstStyle/>
          <a:p>
            <a:pPr eaLnBrk="1" hangingPunct="1"/>
            <a:r>
              <a:rPr lang="fr-FR" dirty="0" smtClean="0"/>
              <a:t>6.  </a:t>
            </a:r>
            <a:r>
              <a:rPr lang="fr-FR" b="1" dirty="0" err="1" smtClean="0"/>
              <a:t>Likert</a:t>
            </a:r>
            <a:r>
              <a:rPr lang="fr-FR" b="1" dirty="0" smtClean="0"/>
              <a:t>  questions:</a:t>
            </a:r>
          </a:p>
          <a:p>
            <a:pPr eaLnBrk="1" hangingPunct="1">
              <a:buFont typeface="Wingdings" pitchFamily="2" charset="2"/>
              <a:buNone/>
            </a:pPr>
            <a:r>
              <a:rPr lang="fr-FR" b="1" dirty="0" smtClean="0"/>
              <a:t>  </a:t>
            </a:r>
            <a:r>
              <a:rPr lang="fr-FR" b="1" dirty="0" err="1" smtClean="0"/>
              <a:t>e.g</a:t>
            </a:r>
            <a:r>
              <a:rPr lang="fr-FR" b="1" dirty="0" smtClean="0"/>
              <a:t>.</a:t>
            </a:r>
            <a:r>
              <a:rPr lang="fr-FR" dirty="0" smtClean="0"/>
              <a:t> X Corporation </a:t>
            </a:r>
            <a:r>
              <a:rPr lang="fr-FR" dirty="0" err="1" smtClean="0"/>
              <a:t>products</a:t>
            </a:r>
            <a:r>
              <a:rPr lang="fr-FR" dirty="0" smtClean="0"/>
              <a:t> have to </a:t>
            </a:r>
            <a:r>
              <a:rPr lang="fr-FR" dirty="0" err="1" smtClean="0"/>
              <a:t>improve</a:t>
            </a:r>
            <a:r>
              <a:rPr lang="fr-FR" dirty="0" smtClean="0"/>
              <a:t> on </a:t>
            </a:r>
            <a:r>
              <a:rPr lang="fr-FR" dirty="0" err="1" smtClean="0"/>
              <a:t>quality</a:t>
            </a:r>
            <a:r>
              <a:rPr lang="fr-FR" dirty="0" smtClean="0"/>
              <a:t>.</a:t>
            </a:r>
          </a:p>
          <a:p>
            <a:pPr eaLnBrk="1" hangingPunct="1">
              <a:buNone/>
            </a:pPr>
            <a:r>
              <a:rPr lang="fr-FR" dirty="0" smtClean="0"/>
              <a:t>   1. </a:t>
            </a:r>
            <a:r>
              <a:rPr lang="fr-FR" dirty="0" err="1" smtClean="0"/>
              <a:t>agree</a:t>
            </a:r>
            <a:r>
              <a:rPr lang="fr-FR" dirty="0" smtClean="0"/>
              <a:t>     </a:t>
            </a:r>
          </a:p>
          <a:p>
            <a:pPr eaLnBrk="1" hangingPunct="1">
              <a:buNone/>
            </a:pPr>
            <a:r>
              <a:rPr lang="fr-FR" dirty="0" smtClean="0"/>
              <a:t>   2. </a:t>
            </a:r>
            <a:r>
              <a:rPr lang="fr-FR" dirty="0" err="1" smtClean="0"/>
              <a:t>strongly</a:t>
            </a:r>
            <a:r>
              <a:rPr lang="fr-FR" dirty="0" smtClean="0"/>
              <a:t> </a:t>
            </a:r>
            <a:r>
              <a:rPr lang="fr-FR" dirty="0" err="1" smtClean="0"/>
              <a:t>agree</a:t>
            </a:r>
            <a:r>
              <a:rPr lang="fr-FR" dirty="0" smtClean="0"/>
              <a:t>   </a:t>
            </a:r>
          </a:p>
          <a:p>
            <a:pPr eaLnBrk="1" hangingPunct="1">
              <a:buFont typeface="Wingdings" pitchFamily="2" charset="2"/>
              <a:buNone/>
            </a:pPr>
            <a:r>
              <a:rPr lang="fr-FR" dirty="0" smtClean="0"/>
              <a:t>   3. </a:t>
            </a:r>
            <a:r>
              <a:rPr lang="fr-FR" dirty="0" err="1" smtClean="0"/>
              <a:t>neither</a:t>
            </a:r>
            <a:r>
              <a:rPr lang="fr-FR" dirty="0" smtClean="0"/>
              <a:t> </a:t>
            </a:r>
            <a:r>
              <a:rPr lang="fr-FR" dirty="0" err="1" smtClean="0"/>
              <a:t>agree</a:t>
            </a:r>
            <a:r>
              <a:rPr lang="fr-FR" dirty="0" smtClean="0"/>
              <a:t> </a:t>
            </a:r>
            <a:r>
              <a:rPr lang="fr-FR" dirty="0" err="1" smtClean="0"/>
              <a:t>nor</a:t>
            </a:r>
            <a:r>
              <a:rPr lang="fr-FR" dirty="0" smtClean="0"/>
              <a:t> </a:t>
            </a:r>
            <a:r>
              <a:rPr lang="fr-FR" dirty="0" err="1" smtClean="0"/>
              <a:t>disagree</a:t>
            </a:r>
            <a:r>
              <a:rPr lang="fr-FR" dirty="0" smtClean="0"/>
              <a:t> (</a:t>
            </a:r>
            <a:r>
              <a:rPr lang="fr-FR" dirty="0" err="1" smtClean="0"/>
              <a:t>undecided</a:t>
            </a:r>
            <a:r>
              <a:rPr lang="fr-FR" dirty="0" smtClean="0"/>
              <a:t>)</a:t>
            </a:r>
          </a:p>
          <a:p>
            <a:pPr eaLnBrk="1" hangingPunct="1">
              <a:buFont typeface="Wingdings" pitchFamily="2" charset="2"/>
              <a:buNone/>
            </a:pPr>
            <a:r>
              <a:rPr lang="fr-FR" dirty="0" smtClean="0"/>
              <a:t>   4. </a:t>
            </a:r>
            <a:r>
              <a:rPr lang="fr-FR" dirty="0" err="1" smtClean="0"/>
              <a:t>disagree</a:t>
            </a:r>
            <a:r>
              <a:rPr lang="fr-FR" dirty="0" smtClean="0"/>
              <a:t>   </a:t>
            </a:r>
          </a:p>
          <a:p>
            <a:pPr eaLnBrk="1" hangingPunct="1">
              <a:buFont typeface="Wingdings" pitchFamily="2" charset="2"/>
              <a:buNone/>
            </a:pPr>
            <a:r>
              <a:rPr lang="fr-FR" dirty="0" smtClean="0"/>
              <a:t>   5. </a:t>
            </a:r>
            <a:r>
              <a:rPr lang="fr-FR" dirty="0" err="1" smtClean="0"/>
              <a:t>strongly</a:t>
            </a:r>
            <a:r>
              <a:rPr lang="fr-FR" dirty="0" smtClean="0"/>
              <a:t> </a:t>
            </a:r>
            <a:r>
              <a:rPr lang="fr-FR" dirty="0" err="1" smtClean="0"/>
              <a:t>disagree</a:t>
            </a:r>
            <a:endParaRPr lang="fr-FR" b="1"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fr-FR" smtClean="0"/>
          </a:p>
        </p:txBody>
      </p:sp>
      <p:sp>
        <p:nvSpPr>
          <p:cNvPr id="57347" name="Rectangle 3"/>
          <p:cNvSpPr>
            <a:spLocks noGrp="1" noChangeArrowheads="1"/>
          </p:cNvSpPr>
          <p:nvPr>
            <p:ph type="body" idx="1"/>
          </p:nvPr>
        </p:nvSpPr>
        <p:spPr>
          <a:xfrm>
            <a:off x="838200" y="2362200"/>
            <a:ext cx="8091518" cy="3781444"/>
          </a:xfrm>
        </p:spPr>
        <p:txBody>
          <a:bodyPr/>
          <a:lstStyle/>
          <a:p>
            <a:pPr eaLnBrk="1" hangingPunct="1"/>
            <a:r>
              <a:rPr lang="fr-FR" b="1" dirty="0" smtClean="0"/>
              <a:t>7.  </a:t>
            </a:r>
            <a:r>
              <a:rPr lang="fr-FR" b="1" dirty="0" err="1" smtClean="0"/>
              <a:t>Bipolar</a:t>
            </a:r>
            <a:r>
              <a:rPr lang="fr-FR" b="1" dirty="0" smtClean="0"/>
              <a:t> questions:</a:t>
            </a:r>
          </a:p>
          <a:p>
            <a:pPr eaLnBrk="1" hangingPunct="1">
              <a:buFont typeface="Wingdings" pitchFamily="2" charset="2"/>
              <a:buNone/>
            </a:pPr>
            <a:r>
              <a:rPr lang="fr-FR" b="1" dirty="0" smtClean="0"/>
              <a:t>   </a:t>
            </a:r>
            <a:r>
              <a:rPr lang="fr-FR" b="1" dirty="0" err="1" smtClean="0"/>
              <a:t>e.g</a:t>
            </a:r>
            <a:r>
              <a:rPr lang="fr-FR" b="1" dirty="0" smtClean="0"/>
              <a:t>.</a:t>
            </a:r>
            <a:r>
              <a:rPr lang="fr-FR" dirty="0" smtClean="0"/>
              <a:t> How </a:t>
            </a:r>
            <a:r>
              <a:rPr lang="fr-FR" dirty="0" err="1" smtClean="0"/>
              <a:t>would</a:t>
            </a:r>
            <a:r>
              <a:rPr lang="fr-FR" dirty="0" smtClean="0"/>
              <a:t> </a:t>
            </a:r>
            <a:r>
              <a:rPr lang="fr-FR" dirty="0" err="1" smtClean="0"/>
              <a:t>you</a:t>
            </a:r>
            <a:r>
              <a:rPr lang="fr-FR" dirty="0" smtClean="0"/>
              <a:t> </a:t>
            </a:r>
            <a:r>
              <a:rPr lang="fr-FR" dirty="0" err="1" smtClean="0"/>
              <a:t>describe</a:t>
            </a:r>
            <a:r>
              <a:rPr lang="fr-FR" dirty="0" smtClean="0"/>
              <a:t> the services of X corporation?</a:t>
            </a:r>
          </a:p>
          <a:p>
            <a:pPr eaLnBrk="1" hangingPunct="1">
              <a:buFont typeface="Wingdings" pitchFamily="2" charset="2"/>
              <a:buNone/>
            </a:pPr>
            <a:r>
              <a:rPr lang="fr-FR" dirty="0" smtClean="0"/>
              <a:t>   efficient ---- -X--- ---- ---- ---- ---- ---- inefficient</a:t>
            </a:r>
          </a:p>
          <a:p>
            <a:pPr eaLnBrk="1" hangingPunct="1">
              <a:buFont typeface="Wingdings" pitchFamily="2" charset="2"/>
              <a:buNone/>
            </a:pPr>
            <a:r>
              <a:rPr lang="fr-FR" dirty="0" smtClean="0"/>
              <a:t>   </a:t>
            </a:r>
            <a:r>
              <a:rPr lang="fr-FR" dirty="0" err="1" smtClean="0"/>
              <a:t>fast</a:t>
            </a:r>
            <a:r>
              <a:rPr lang="fr-FR" dirty="0" smtClean="0"/>
              <a:t>       ----  -----  ----  ---X--  ----  ----   slow</a:t>
            </a:r>
          </a:p>
          <a:p>
            <a:pPr eaLnBrk="1" hangingPunct="1">
              <a:buFont typeface="Wingdings" pitchFamily="2" charset="2"/>
              <a:buNone/>
            </a:pPr>
            <a:r>
              <a:rPr lang="fr-FR" dirty="0" smtClean="0"/>
              <a:t>   </a:t>
            </a:r>
            <a:r>
              <a:rPr lang="fr-FR" dirty="0" err="1" smtClean="0"/>
              <a:t>reliable</a:t>
            </a:r>
            <a:r>
              <a:rPr lang="fr-FR" dirty="0" smtClean="0"/>
              <a:t> ----  ---- --X--  ----  ----  ----    </a:t>
            </a:r>
            <a:r>
              <a:rPr lang="fr-FR" dirty="0" err="1" smtClean="0"/>
              <a:t>unreliable</a:t>
            </a:r>
            <a:endParaRPr lang="fr-FR" b="1" dirty="0"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fr-FR" smtClean="0"/>
          </a:p>
        </p:txBody>
      </p:sp>
      <p:sp>
        <p:nvSpPr>
          <p:cNvPr id="58371" name="Rectangle 3"/>
          <p:cNvSpPr>
            <a:spLocks noGrp="1" noChangeArrowheads="1"/>
          </p:cNvSpPr>
          <p:nvPr>
            <p:ph type="body" idx="1"/>
          </p:nvPr>
        </p:nvSpPr>
        <p:spPr/>
        <p:txBody>
          <a:bodyPr/>
          <a:lstStyle/>
          <a:p>
            <a:pPr eaLnBrk="1" hangingPunct="1"/>
            <a:r>
              <a:rPr lang="fr-FR" sz="3200" b="1" dirty="0" smtClean="0"/>
              <a:t>8.  rating </a:t>
            </a:r>
            <a:r>
              <a:rPr lang="fr-FR" sz="3200" b="1" dirty="0" err="1" smtClean="0"/>
              <a:t>scales</a:t>
            </a:r>
            <a:r>
              <a:rPr lang="fr-FR" sz="3200" b="1" dirty="0" smtClean="0"/>
              <a:t>:</a:t>
            </a:r>
          </a:p>
          <a:p>
            <a:pPr eaLnBrk="1" hangingPunct="1">
              <a:buFont typeface="Wingdings" pitchFamily="2" charset="2"/>
              <a:buNone/>
            </a:pPr>
            <a:r>
              <a:rPr lang="fr-FR" sz="3200" b="1" dirty="0" smtClean="0"/>
              <a:t> </a:t>
            </a:r>
            <a:r>
              <a:rPr lang="fr-FR" sz="3200" b="1" dirty="0" err="1" smtClean="0"/>
              <a:t>e.g</a:t>
            </a:r>
            <a:r>
              <a:rPr lang="fr-FR" sz="3200" b="1" dirty="0" smtClean="0"/>
              <a:t>.</a:t>
            </a:r>
            <a:r>
              <a:rPr lang="fr-FR" sz="3200" dirty="0" smtClean="0"/>
              <a:t> How </a:t>
            </a:r>
            <a:r>
              <a:rPr lang="fr-FR" sz="3200" dirty="0" err="1" smtClean="0"/>
              <a:t>would</a:t>
            </a:r>
            <a:r>
              <a:rPr lang="fr-FR" sz="3200" dirty="0" smtClean="0"/>
              <a:t> </a:t>
            </a:r>
            <a:r>
              <a:rPr lang="fr-FR" sz="3200" dirty="0" err="1" smtClean="0"/>
              <a:t>you</a:t>
            </a:r>
            <a:r>
              <a:rPr lang="fr-FR" sz="3200" dirty="0" smtClean="0"/>
              <a:t> rate the services of X        corporation?</a:t>
            </a:r>
          </a:p>
          <a:p>
            <a:pPr eaLnBrk="1" hangingPunct="1">
              <a:buFont typeface="Wingdings" pitchFamily="2" charset="2"/>
              <a:buNone/>
            </a:pPr>
            <a:endParaRPr lang="fr-FR" sz="3200" dirty="0" smtClean="0"/>
          </a:p>
          <a:p>
            <a:pPr eaLnBrk="1" hangingPunct="1">
              <a:buFont typeface="Wingdings" pitchFamily="2" charset="2"/>
              <a:buNone/>
            </a:pPr>
            <a:r>
              <a:rPr lang="fr-FR" sz="3200" dirty="0" smtClean="0"/>
              <a:t>    1. good    2. </a:t>
            </a:r>
            <a:r>
              <a:rPr lang="fr-FR" sz="3200" dirty="0" err="1" smtClean="0"/>
              <a:t>fair</a:t>
            </a:r>
            <a:r>
              <a:rPr lang="fr-FR" sz="3200" dirty="0" smtClean="0"/>
              <a:t>   3. </a:t>
            </a:r>
            <a:r>
              <a:rPr lang="fr-FR" sz="3200" dirty="0" err="1" smtClean="0"/>
              <a:t>poor</a:t>
            </a:r>
            <a:r>
              <a:rPr lang="fr-FR" sz="3200" dirty="0" smtClean="0"/>
              <a:t>    4. </a:t>
            </a:r>
            <a:r>
              <a:rPr lang="fr-FR" sz="3200" dirty="0" err="1" smtClean="0"/>
              <a:t>very</a:t>
            </a:r>
            <a:r>
              <a:rPr lang="fr-FR" sz="3200" dirty="0" smtClean="0"/>
              <a:t> </a:t>
            </a:r>
            <a:r>
              <a:rPr lang="fr-FR" sz="3200" dirty="0" err="1" smtClean="0"/>
              <a:t>poor</a:t>
            </a:r>
            <a:r>
              <a:rPr lang="fr-FR" sz="3200" dirty="0" smtClean="0"/>
              <a:t>  </a:t>
            </a:r>
            <a:endParaRPr lang="fr-FR" sz="3200" b="1"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3.Observation</a:t>
            </a:r>
            <a:endParaRPr lang="fr-FR" dirty="0"/>
          </a:p>
        </p:txBody>
      </p:sp>
      <p:pic>
        <p:nvPicPr>
          <p:cNvPr id="2050" name="Picture 2"/>
          <p:cNvPicPr>
            <a:picLocks noGrp="1" noChangeAspect="1" noChangeArrowheads="1"/>
          </p:cNvPicPr>
          <p:nvPr>
            <p:ph idx="1"/>
          </p:nvPr>
        </p:nvPicPr>
        <p:blipFill>
          <a:blip r:embed="rId2"/>
          <a:srcRect/>
          <a:stretch>
            <a:fillRect/>
          </a:stretch>
        </p:blipFill>
        <p:spPr bwMode="auto">
          <a:xfrm>
            <a:off x="838200" y="2357430"/>
            <a:ext cx="7693025" cy="4143403"/>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3074" name="Picture 2"/>
          <p:cNvPicPr>
            <a:picLocks noGrp="1" noChangeAspect="1" noChangeArrowheads="1"/>
          </p:cNvPicPr>
          <p:nvPr>
            <p:ph idx="1"/>
          </p:nvPr>
        </p:nvPicPr>
        <p:blipFill>
          <a:blip r:embed="rId2"/>
          <a:srcRect/>
          <a:stretch>
            <a:fillRect/>
          </a:stretch>
        </p:blipFill>
        <p:spPr bwMode="auto">
          <a:xfrm>
            <a:off x="928662" y="2357430"/>
            <a:ext cx="7693025" cy="571504"/>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785786" y="3071810"/>
            <a:ext cx="7786742" cy="2714644"/>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857224" y="2285992"/>
            <a:ext cx="7786742" cy="857256"/>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Picture 6"/>
          <p:cNvPicPr>
            <a:picLocks noGrp="1" noChangeAspect="1" noChangeArrowheads="1"/>
          </p:cNvPicPr>
          <p:nvPr>
            <p:ph idx="1"/>
          </p:nvPr>
        </p:nvPicPr>
        <p:blipFill>
          <a:blip r:embed="rId2"/>
          <a:srcRect/>
          <a:stretch>
            <a:fillRect/>
          </a:stretch>
        </p:blipFill>
        <p:spPr bwMode="auto">
          <a:xfrm>
            <a:off x="838200" y="2357430"/>
            <a:ext cx="7693025" cy="400052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1" i="0" u="none" strike="noStrike" cap="none" normalizeH="0" baseline="0" smtClean="0">
            <a:ln>
              <a:noFill/>
            </a:ln>
            <a:solidFill>
              <a:schemeClr val="accent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800" b="1" i="0" u="none" strike="noStrike" cap="none" normalizeH="0" baseline="0" smtClean="0">
            <a:ln>
              <a:noFill/>
            </a:ln>
            <a:solidFill>
              <a:schemeClr val="accent2"/>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Capsules</Template>
  <TotalTime>6381</TotalTime>
  <Words>8038</Words>
  <Application>Microsoft Office PowerPoint</Application>
  <PresentationFormat>On-screen Show (4:3)</PresentationFormat>
  <Paragraphs>631</Paragraphs>
  <Slides>159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159</vt:i4>
      </vt:variant>
    </vt:vector>
  </HeadingPairs>
  <TitlesOfParts>
    <vt:vector size="165" baseType="lpstr">
      <vt:lpstr>Arial</vt:lpstr>
      <vt:lpstr>Book Antiqua</vt:lpstr>
      <vt:lpstr>Calibri</vt:lpstr>
      <vt:lpstr>Times New Roman</vt:lpstr>
      <vt:lpstr>Wingdings</vt:lpstr>
      <vt:lpstr>Capsules</vt:lpstr>
      <vt:lpstr>University of Hassiba Benbouali-Chlef-Algeria  RESEARCH METHODOLOGY   « Techniques du travail universitaire 1 » </vt:lpstr>
      <vt:lpstr>COURSE OBJECTIVES</vt:lpstr>
      <vt:lpstr>1) SOME DEFINITIONS OF RESEARCH</vt:lpstr>
      <vt:lpstr>DEFINITION ( cont.)</vt:lpstr>
      <vt:lpstr>2) SOME TERMINOLOGIES</vt:lpstr>
      <vt:lpstr>         RESEARCH METHODS OR          TECHNIQUES</vt:lpstr>
      <vt:lpstr>RESEARCH METHODOLOGY</vt:lpstr>
      <vt:lpstr>3) TYPES OF RESEARCH</vt:lpstr>
      <vt:lpstr>I. APPLICATION </vt:lpstr>
      <vt:lpstr>A) PURE RESEARCH</vt:lpstr>
      <vt:lpstr>B)  APPLIED</vt:lpstr>
      <vt:lpstr>II. OBJECTIVES</vt:lpstr>
      <vt:lpstr>TYPES OF RESEARCH</vt:lpstr>
      <vt:lpstr>DESCRIPTIVE RESEARCH</vt:lpstr>
      <vt:lpstr>TYPES OF RESEARCH ( cont.)</vt:lpstr>
      <vt:lpstr>CORRELATIONAL RESEARCH</vt:lpstr>
      <vt:lpstr>TYPES OF RESEARCH</vt:lpstr>
      <vt:lpstr>EXPLANATORY RESEARCH</vt:lpstr>
      <vt:lpstr>TYPES OF RESEARCH</vt:lpstr>
      <vt:lpstr>3. INQUIRY MODE</vt:lpstr>
      <vt:lpstr>1.THE STRUCTURED APPROACH</vt:lpstr>
      <vt:lpstr>2. THE UNSTRUCTURED APPROACH</vt:lpstr>
      <vt:lpstr>PowerPoint Presentation</vt:lpstr>
      <vt:lpstr>4.QUALITIES OF A GOOD RESEARCH</vt:lpstr>
      <vt:lpstr>QUALITIES OF A GOOD RESEARCH</vt:lpstr>
      <vt:lpstr>QUALITIES OF GOOD RESEARCH ( cont.)</vt:lpstr>
      <vt:lpstr>QUALITIES OF GOOD RESEARCH ( cont.)</vt:lpstr>
      <vt:lpstr>QUALITIES OF GOOD RESEARCH ( cont.)</vt:lpstr>
      <vt:lpstr>          SYSTEMATICNESS</vt:lpstr>
      <vt:lpstr>QUALITIES OF GOOD RESEARCH ( cont.)</vt:lpstr>
      <vt:lpstr>QUALITIES OF GOOD RESEARCH(cont.)</vt:lpstr>
      <vt:lpstr>      5)THE RESEARCH PROCESS:                           AN EIGHT – STEP MODEL</vt:lpstr>
      <vt:lpstr>THE RESEARCH PROCESS:</vt:lpstr>
      <vt:lpstr>222222333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HOW TO SELECT A RESEARCH PROBLEM</vt:lpstr>
      <vt:lpstr>What is a research problem?!</vt:lpstr>
      <vt:lpstr>Why are research questions important?</vt:lpstr>
      <vt:lpstr>STATEMENT OF PROBLEM</vt:lpstr>
      <vt:lpstr>7. Considerations in selecting  a good research problem</vt:lpstr>
      <vt:lpstr>PowerPoint Presentation</vt:lpstr>
      <vt:lpstr>PowerPoint Presentation</vt:lpstr>
      <vt:lpstr>8.The Foundation of Hypotheses</vt:lpstr>
      <vt:lpstr>MEANING OF HYPOTHESIS</vt:lpstr>
      <vt:lpstr>PowerPoint Presentation</vt:lpstr>
      <vt:lpstr>9.The formulation of objectives:</vt:lpstr>
      <vt:lpstr>PowerPoint Presentation</vt:lpstr>
      <vt:lpstr>The research objectives</vt:lpstr>
      <vt:lpstr>PowerPoint Presentation</vt:lpstr>
      <vt:lpstr>Examples</vt:lpstr>
      <vt:lpstr>PowerPoint Presentation</vt:lpstr>
      <vt:lpstr>10.WHAT IS A LITERATURE REVIEW?</vt:lpstr>
      <vt:lpstr>Review of literature</vt:lpstr>
      <vt:lpstr>Some definitions of L.R:</vt:lpstr>
      <vt:lpstr>   FUNCTIONS OF THE LITERATURE                REVIEW</vt:lpstr>
      <vt:lpstr>a. Bring clarity and focus to your research problem;</vt:lpstr>
      <vt:lpstr>                       b. Improve your methodology: </vt:lpstr>
      <vt:lpstr>.     c. Broaden your knowledge base in your research area:  </vt:lpstr>
      <vt:lpstr>d. Contextualise your findings:</vt:lpstr>
      <vt:lpstr>      STEPS IN CONDUCTIONG A              LITERATURE REVIEW</vt:lpstr>
      <vt:lpstr> REVIEWING THE LITERATURE</vt:lpstr>
      <vt:lpstr>    DEVELOPING A THEORETICAL               FRAMEWORK</vt:lpstr>
      <vt:lpstr>     DEVELOPING A CONCEPTUAL                FRAMEWORK</vt:lpstr>
      <vt:lpstr>Writing Lit. Review – Logical Argument / A Critique</vt:lpstr>
      <vt:lpstr>WHERE TO FIND SOURCES FOR THE LITERATURE REVIEW</vt:lpstr>
      <vt:lpstr>PROBLEMS IDENTIFIED IN WRITING A LITERATURE REVIEW</vt:lpstr>
      <vt:lpstr>ANSWERING SOME OF THE PROBLEMS RELATED TO THE L.R.</vt:lpstr>
      <vt:lpstr> BOOKS</vt:lpstr>
      <vt:lpstr>JOURNAL ARTICLES</vt:lpstr>
      <vt:lpstr>         11. WHAT ARE DATA ?</vt:lpstr>
      <vt:lpstr>PowerPoint Presentation</vt:lpstr>
      <vt:lpstr>   10.TYPES OF RESEARCH DATA</vt:lpstr>
      <vt:lpstr>   QUANTITATIVE AND QUALITATIVE                         DATA</vt:lpstr>
      <vt:lpstr>TYPES OF DATA:</vt:lpstr>
      <vt:lpstr>Methods of Data Collection</vt:lpstr>
      <vt:lpstr>PRIMARY VS SECONDARY DATA</vt:lpstr>
      <vt:lpstr>PRIMARY VS SECONDARY DATA</vt:lpstr>
      <vt:lpstr>11. COLLECTING DATA USING PRIMARY SOURCES     </vt:lpstr>
      <vt:lpstr>1. The questionnaire</vt:lpstr>
      <vt:lpstr>HOW TO CONSTRUCT   A  QUESTIONNAIRE</vt:lpstr>
      <vt:lpstr>PowerPoint Presentation</vt:lpstr>
      <vt:lpstr>Types of questionnaire:</vt:lpstr>
      <vt:lpstr>     TYPES OF QUESTIONS IN A      QUESTIONNAIRE</vt:lpstr>
      <vt:lpstr>      TYPES OF QUESTIONS IN A QUESTIONNAIRE</vt:lpstr>
      <vt:lpstr>TYPES OF QUESTIONS IN A QUESTIONNAIRE</vt:lpstr>
      <vt:lpstr>Other types of questions :</vt:lpstr>
      <vt:lpstr>PowerPoint Presentation</vt:lpstr>
      <vt:lpstr>PowerPoint Presentation</vt:lpstr>
      <vt:lpstr>PowerPoint Presentation</vt:lpstr>
      <vt:lpstr>3.Observation</vt:lpstr>
      <vt:lpstr>PowerPoint Presentation</vt:lpstr>
      <vt:lpstr>PowerPoint Presentation</vt:lpstr>
      <vt:lpstr>PowerPoint Presentation</vt:lpstr>
      <vt:lpstr>PowerPoint Presentation</vt:lpstr>
      <vt:lpstr>An example of an observation workshet</vt:lpstr>
      <vt:lpstr>PowerPoint Presentation</vt:lpstr>
      <vt:lpstr>PowerPoint Presentation</vt:lpstr>
      <vt:lpstr>PowerPoint Presentation</vt:lpstr>
      <vt:lpstr>PowerPoint Presentation</vt:lpstr>
      <vt:lpstr>PowerPoint Presentation</vt:lpstr>
      <vt:lpstr>PowerPoint Presentation</vt:lpstr>
      <vt:lpstr>2. Interview </vt:lpstr>
      <vt:lpstr>PowerPoint Presentation</vt:lpstr>
      <vt:lpstr>PowerPoint Presentation</vt:lpstr>
      <vt:lpstr>2.4. Preparation for Interview</vt:lpstr>
      <vt:lpstr>PowerPoint Presentation</vt:lpstr>
      <vt:lpstr>2.5. Types of Topics in Questions </vt:lpstr>
      <vt:lpstr>2.6. Wording of Questions</vt:lpstr>
      <vt:lpstr>2.7. Conducting Interviews </vt:lpstr>
      <vt:lpstr>PowerPoint Presentation</vt:lpstr>
      <vt:lpstr>COMPREHENSION QUESTIONS</vt:lpstr>
      <vt:lpstr>HOW TO READ A RESEARCH PAPER: A FOUR- STEP GUIDE</vt:lpstr>
      <vt:lpstr>HOW TO READ A RESEARCH PAPER: A FOUR- STEP GUIDE</vt:lpstr>
      <vt:lpstr>HOW TO READ A RESEARCH PAPER: A FOUR- STEP GUIDE</vt:lpstr>
      <vt:lpstr>ANALYSING RESEARCH PAPERS</vt:lpstr>
      <vt:lpstr>ANALYSING RESEARCH PAPERS (QQS.)</vt:lpstr>
      <vt:lpstr>ANALYSING RESEARCH PAPERS        ( QQS.)</vt:lpstr>
      <vt:lpstr>ANALYSING RESEARCH PAPERS (QQS.)</vt:lpstr>
      <vt:lpstr>CONCEPTUALING A RESEARCH DESIGN</vt:lpstr>
      <vt:lpstr>           References (Bibliography):  How to cite the references </vt:lpstr>
      <vt:lpstr>Rules to follow:</vt:lpstr>
      <vt:lpstr>PowerPoint Presentation</vt:lpstr>
      <vt:lpstr>PowerPoint Presentation</vt:lpstr>
      <vt:lpstr>PowerPoint Presentation</vt:lpstr>
      <vt:lpstr>PowerPoint Presentation</vt:lpstr>
      <vt:lpstr>PowerPoint Presentation</vt:lpstr>
      <vt:lpstr>Examples of diffrerent reference styles:</vt:lpstr>
      <vt:lpstr>PowerPoint Presentation</vt:lpstr>
      <vt:lpstr>PowerPoint Presentation</vt:lpstr>
      <vt:lpstr>                                        Book: Following the Author and Date system </vt:lpstr>
      <vt:lpstr>Journal </vt:lpstr>
      <vt:lpstr>Newspaper </vt:lpstr>
      <vt:lpstr>Website </vt:lpstr>
      <vt:lpstr> Thesis </vt:lpstr>
      <vt:lpstr>Conference Proceedings </vt:lpstr>
      <vt:lpstr>Lectures/Seminars </vt:lpstr>
      <vt:lpstr>PowerPoint Presentation</vt:lpstr>
      <vt:lpstr>PowerPoint Presentation</vt:lpstr>
      <vt:lpstr>Processing and Analysing data: </vt:lpstr>
      <vt:lpstr>2) The Data Processing Operations  </vt:lpstr>
      <vt:lpstr>PowerPoint Presentation</vt:lpstr>
      <vt:lpstr>PowerPoint Presentation</vt:lpstr>
      <vt:lpstr>   E.g. Table 1. Hotel Employees with MBA Degree  </vt:lpstr>
      <vt:lpstr>PowerPoint Presentation</vt:lpstr>
      <vt:lpstr>PowerPoint Presentation</vt:lpstr>
      <vt:lpstr>   Table 3. Saleries Received by Algerian Nurses</vt:lpstr>
      <vt:lpstr>PowerPoint Presentation</vt:lpstr>
      <vt:lpstr>Analysisng data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baghdadi</dc:creator>
  <cp:lastModifiedBy>asus</cp:lastModifiedBy>
  <cp:revision>291</cp:revision>
  <dcterms:created xsi:type="dcterms:W3CDTF">2012-02-10T17:40:27Z</dcterms:created>
  <dcterms:modified xsi:type="dcterms:W3CDTF">2022-03-02T03:39:00Z</dcterms:modified>
</cp:coreProperties>
</file>